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57" r:id="rId4"/>
    <p:sldId id="280" r:id="rId5"/>
    <p:sldId id="278" r:id="rId6"/>
    <p:sldId id="258" r:id="rId7"/>
    <p:sldId id="275" r:id="rId8"/>
    <p:sldId id="277" r:id="rId9"/>
    <p:sldId id="259" r:id="rId10"/>
    <p:sldId id="272" r:id="rId11"/>
    <p:sldId id="260" r:id="rId12"/>
    <p:sldId id="265" r:id="rId13"/>
    <p:sldId id="262" r:id="rId14"/>
    <p:sldId id="261" r:id="rId15"/>
    <p:sldId id="270" r:id="rId16"/>
    <p:sldId id="273" r:id="rId17"/>
    <p:sldId id="271" r:id="rId18"/>
    <p:sldId id="283" r:id="rId19"/>
    <p:sldId id="282" r:id="rId20"/>
    <p:sldId id="26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94"/>
  </p:normalViewPr>
  <p:slideViewPr>
    <p:cSldViewPr snapToGrid="0">
      <p:cViewPr>
        <p:scale>
          <a:sx n="56" d="100"/>
          <a:sy n="56" d="100"/>
        </p:scale>
        <p:origin x="249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A6BCD-E1CA-5E4D-AE57-32FD1BA4FA0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72B2-8142-9D4E-B75C-15C6011E8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C2A4-405E-7852-E1CB-F6A9FC300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0C159-DC4E-7A0E-CA54-69B0CAEA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38EC7-9337-E84F-61AE-AB4EAF57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47-4B04-AB4A-9E7A-653A882BE3FB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23E4-488B-494E-9BF6-FE47BBC2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D540-A506-3C98-6BF7-21174DF9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D928-7EA1-7BCF-31B6-ED0FCC88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9B21-B3B3-C9F2-25B4-E87EC172F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3AF03-4943-4FF7-D585-A909BE50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FCD-A693-3C4A-BF99-FB4AECD4FA64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D3AFC-D7C2-7983-8B0E-F4633FFD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2F69-7665-0768-DD85-8143F4C1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5C9F1-2425-5625-3ECD-438D56C53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27E53-FA2D-2E5F-ECAA-B9BB3529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C244C-D58D-4FAE-0353-45217BBF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6ABE-A022-1046-803B-1EF3EB2D3687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18B3-754E-1F4C-BCB8-C6E4DED4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7DD37-7A7B-93DC-CB31-3F319A66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F586-0749-0264-15E9-2C13A75C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5514-77E3-C7C4-3211-A872F459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2660-1F9D-F2E8-3C36-9288E35D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8F71-8745-A046-94BB-646B5663EC98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AE68-DF30-0391-99ED-FB285ED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19CF9-2979-F333-4B4C-7A6837C1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3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6EBC-4A18-DD56-E0A4-673290D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122D1-8DE8-7DE0-B967-F8CA5BEA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081C-BD40-7129-D611-B55431F6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A49B-01DE-5846-9CE9-FCD3A8DC3547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0B0F6-8D86-BD2C-5D89-448B78A3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72961-A106-10CE-4738-8F0AB09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D74B-FA01-766C-FB7F-97D5C1C8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3453-464D-F877-7753-639136A1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4A28-2E0D-D194-79F2-80D9175E7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59A63-5B32-2B47-65DE-57120129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3FA7-06E9-2E4A-9073-92FFD2D9311C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E68C1-5C24-89F8-61B7-D75D6EE8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1166E-0E5C-06FF-0B7F-3D15A660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ECF9-5ECA-DFBB-8917-E03C888C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E6D01-16B5-B297-B71D-F31485D2B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53406-FE7B-DAC7-8135-8EFF9116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04DD6-3DD8-251A-C822-98C8656F4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2AAD4-901C-DAE2-4718-3C3D12FAA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8C707-C115-00CB-2476-60CA8202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AB60-5640-5642-8A65-8AB2BBDEDA08}" type="datetime1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1CECE-8916-724B-8680-FF886304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64D21-F96C-952D-C750-F67E354A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15EF-D8B6-3C1F-0A71-20648E88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46938-E8AE-B5D4-CF80-4E7FE5D3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6138-ABB0-3C4D-9A2E-703B1462D979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E5A01-CEA3-9D6C-9E1D-BE7A4E72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E7F36-68F9-B9F7-9521-5CB441A3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75372-D4CC-E26B-3980-B50AD1A1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5DD3-9062-8B45-A15C-59DDAEFA3839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6ED4C-1653-C619-D869-235A6F4D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AAB3-3D8B-DD6B-C8BE-A7FBA90B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DF48-1417-F03E-7699-06AF546C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73BC-3592-7395-1B4F-16597898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7CE5D-E69F-3364-D759-0DA4267E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22685-7918-B9B1-FC7C-04B63A5E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688-A9D0-814B-9203-B56FD5F76EC9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6C65A-9884-F88D-BDEB-814075CB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F0251-304D-3B65-50E8-E5BE90FC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6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C0BA-AE69-C53F-35E5-D55E7689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FA2AB-9E9F-1A93-5548-4C285D988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95353-1A4A-6656-D8DA-83067937E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7170B-7222-D297-D482-55AF3783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6DD9-C46B-444A-A8B8-BC39623A4E7B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E60BC-FCDC-D8E2-CF33-BD94877F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BF3D4-D8DA-DC2B-2BB1-C026EAA3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D39C0-B0A5-5C63-03DE-0C85C1D7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900EA-F3EA-EA6B-8070-9B61475B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E57ED-F395-428D-16EC-BC11BE23D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AD594-E8F0-C543-8C2C-915F651C33A1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B0EF-CDC7-C612-7D77-1BE6905D1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E4BE-7318-4AC2-03C4-575772838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B7484-9C6F-459E-B885-15AFB439C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3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902F-B326-727F-A068-495B815B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79" y="1122363"/>
            <a:ext cx="9609221" cy="194167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Who benefits from racial inequality?</a:t>
            </a:r>
            <a:b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Monopsony with black and white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D7112-A571-179F-4970-87150A55E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7209"/>
            <a:ext cx="9144000" cy="2088427"/>
          </a:xfrm>
        </p:spPr>
        <p:txBody>
          <a:bodyPr>
            <a:normAutofit/>
          </a:bodyPr>
          <a:lstStyle/>
          <a:p>
            <a:r>
              <a:rPr lang="en-US" sz="3200" dirty="0"/>
              <a:t>Michael Reich, Denis Sosinskiy, Natania Wong</a:t>
            </a:r>
          </a:p>
          <a:p>
            <a:endParaRPr lang="en-US" sz="3200" dirty="0"/>
          </a:p>
          <a:p>
            <a:r>
              <a:rPr lang="en-US" dirty="0"/>
              <a:t>Minimum Wage and Monopsony Power Conference</a:t>
            </a:r>
          </a:p>
          <a:p>
            <a:r>
              <a:rPr lang="en-US" dirty="0"/>
              <a:t>UC Berkeley, June 6, 2025</a:t>
            </a:r>
          </a:p>
        </p:txBody>
      </p:sp>
    </p:spTree>
    <p:extLst>
      <p:ext uri="{BB962C8B-B14F-4D97-AF65-F5344CB8AC3E}">
        <p14:creationId xmlns:p14="http://schemas.microsoft.com/office/powerpoint/2010/main" val="26783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608797-C6EB-CD93-82F6-C35CBC52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Equal pay for equal work</a:t>
            </a:r>
            <a:b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Hourly wage by race, young workers (CPS)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E4ED7-F1D6-C481-4C5B-1C8930AB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3631ECB4-DE8D-B928-A115-7E996E14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794597"/>
            <a:ext cx="745028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E7F51-5F21-2F1E-42A8-817E000AE4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	Some sources of 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 for black workers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E7F51-5F21-2F1E-42A8-817E000AE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E927B-10AF-9BDF-B7DF-BD086CAD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729"/>
            <a:ext cx="10515600" cy="50808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Lower job ladders for black workers in segmented labor markets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100" dirty="0"/>
              <a:t>(Reich et al. 1973; Sahin &amp; Tasci 2024)</a:t>
            </a:r>
          </a:p>
          <a:p>
            <a:endParaRPr lang="en-US" sz="2400" dirty="0"/>
          </a:p>
          <a:p>
            <a:r>
              <a:rPr lang="en-US" dirty="0"/>
              <a:t>Differences in savings for emergencies, financial wealth, 	homeownership rates </a:t>
            </a:r>
            <a:r>
              <a:rPr lang="en-US" sz="2100" dirty="0"/>
              <a:t>(Derenoncourt et al. 2024)</a:t>
            </a:r>
          </a:p>
          <a:p>
            <a:pPr lvl="1"/>
            <a:endParaRPr lang="en-US" sz="2800" dirty="0"/>
          </a:p>
          <a:p>
            <a:r>
              <a:rPr lang="en-US" dirty="0"/>
              <a:t>Lower UI benefits </a:t>
            </a:r>
            <a:r>
              <a:rPr lang="en-US" sz="2100" dirty="0"/>
              <a:t>(Skandalis et al. 2022)</a:t>
            </a:r>
          </a:p>
          <a:p>
            <a:endParaRPr lang="en-US" dirty="0"/>
          </a:p>
          <a:p>
            <a:r>
              <a:rPr lang="en-US" dirty="0"/>
              <a:t>Black workers less likely to own cars </a:t>
            </a:r>
            <a:r>
              <a:rPr lang="en-US" sz="2100" dirty="0"/>
              <a:t>(Wursten &amp; Reich 2023)</a:t>
            </a:r>
          </a:p>
          <a:p>
            <a:endParaRPr lang="en-US" dirty="0"/>
          </a:p>
          <a:p>
            <a:r>
              <a:rPr lang="en-US" dirty="0"/>
              <a:t>Non-wage disamenities </a:t>
            </a:r>
          </a:p>
          <a:p>
            <a:pPr lvl="1"/>
            <a:r>
              <a:rPr lang="en-US" dirty="0"/>
              <a:t>Racial issues with co-workers, supervisors, managers, customers </a:t>
            </a:r>
            <a:r>
              <a:rPr lang="en-US" sz="2000" dirty="0"/>
              <a:t>(Zhang 2023) </a:t>
            </a:r>
          </a:p>
          <a:p>
            <a:pPr lvl="1"/>
            <a:r>
              <a:rPr lang="en-US" sz="2600" dirty="0"/>
              <a:t>Requires more job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5459E-376F-8309-86DB-67BC5499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A447B5E6-5721-F9D2-DB2F-34752AB28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3804" r="1638"/>
          <a:stretch>
            <a:fillRect/>
          </a:stretch>
        </p:blipFill>
        <p:spPr>
          <a:xfrm>
            <a:off x="5203873" y="1382001"/>
            <a:ext cx="6842367" cy="44941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183C2D8-87D0-41D7-8385-55A269C790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559" y="1382002"/>
                <a:ext cx="5149939" cy="4974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=  LS elasticity of </a:t>
                </a:r>
                <a:r>
                  <a:rPr lang="en-US" sz="2400" i="1" dirty="0"/>
                  <a:t>black</a:t>
                </a:r>
                <a:r>
                  <a:rPr lang="en-US" sz="2400" dirty="0"/>
                  <a:t> workers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 share of black workers 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=  LS elasticity of </a:t>
                </a:r>
                <a:r>
                  <a:rPr lang="en-US" sz="2400" i="1" dirty="0"/>
                  <a:t>white</a:t>
                </a:r>
                <a:r>
                  <a:rPr lang="en-US" sz="2400" dirty="0"/>
                  <a:t> workers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=  share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𝑀𝑃𝐿</m:t>
                    </m:r>
                  </m:oMath>
                </a14:m>
                <a:r>
                  <a:rPr lang="en-US" sz="2400" dirty="0"/>
                  <a:t> paid to workers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183C2D8-87D0-41D7-8385-55A269C79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9" y="1382002"/>
                <a:ext cx="5149939" cy="4974348"/>
              </a:xfrm>
              <a:prstGeom prst="rect">
                <a:avLst/>
              </a:prstGeom>
              <a:blipFill>
                <a:blip r:embed="rId3"/>
                <a:stretch>
                  <a:fillRect l="-1659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81B1D-FCD1-73B1-EC3E-DFF4491D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48EFD-4493-1B76-3877-92D7C04857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Modern monopsony model: black &amp; white workers</a:t>
            </a:r>
          </a:p>
        </p:txBody>
      </p:sp>
    </p:spTree>
    <p:extLst>
      <p:ext uri="{BB962C8B-B14F-4D97-AF65-F5344CB8AC3E}">
        <p14:creationId xmlns:p14="http://schemas.microsoft.com/office/powerpoint/2010/main" val="217808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A6A2-E15B-1CA4-2E30-25FD65398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SHED</a:t>
            </a:r>
            <a:r>
              <a:rPr lang="en-US" dirty="0"/>
              <a:t>– Discrete choice experiment, hypothetical wage cuts</a:t>
            </a:r>
          </a:p>
          <a:p>
            <a:endParaRPr lang="en-US" dirty="0"/>
          </a:p>
          <a:p>
            <a:r>
              <a:rPr lang="en-US" b="1" dirty="0"/>
              <a:t>QW</a:t>
            </a:r>
            <a:r>
              <a:rPr lang="en-US" dirty="0"/>
              <a:t>I– Separation rates among restaurant workers</a:t>
            </a:r>
          </a:p>
          <a:p>
            <a:endParaRPr lang="en-US" dirty="0"/>
          </a:p>
          <a:p>
            <a:r>
              <a:rPr lang="en-US" b="1" dirty="0"/>
              <a:t>SCE</a:t>
            </a:r>
            <a:r>
              <a:rPr lang="en-US" dirty="0"/>
              <a:t>– Reservation wage survey question</a:t>
            </a:r>
          </a:p>
          <a:p>
            <a:endParaRPr lang="en-US" dirty="0"/>
          </a:p>
          <a:p>
            <a:r>
              <a:rPr lang="en-US" dirty="0"/>
              <a:t>Carr &amp; Naidu (2022): similar results using SIPP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9C3C6-67F6-8F69-067D-AA213A2E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0C8FE96E-5681-C913-C7B1-3A92A19CB3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	Next: Evidence on racial diffs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endParaRPr lang="en-US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0C8FE96E-5681-C913-C7B1-3A92A19C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15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E0CC-0DD0-DE5B-2FD1-2F85078A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SHED Discrete choice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C80A-C77C-E884-7A87-B5AFC7F4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056"/>
            <a:ext cx="10515600" cy="5082819"/>
          </a:xfrm>
        </p:spPr>
        <p:txBody>
          <a:bodyPr>
            <a:normAutofit/>
          </a:bodyPr>
          <a:lstStyle/>
          <a:p>
            <a:r>
              <a:rPr lang="en-US" sz="2400" dirty="0"/>
              <a:t>SHED—FRB’s Survey of Household Economics &amp; </a:t>
            </a:r>
            <a:r>
              <a:rPr lang="en-US" sz="2400" dirty="0" err="1"/>
              <a:t>Decisionmaking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Question: “How likely would you be to actively look for another job or leave 	your job if your employer decreased your pay by X percent?”</a:t>
            </a:r>
          </a:p>
          <a:p>
            <a:r>
              <a:rPr lang="en-US" sz="2400" dirty="0"/>
              <a:t>Wage cut, X, is randomized: takes values of 0 (the same pay for a year), 1%, 	5%, or 10%</a:t>
            </a:r>
          </a:p>
          <a:p>
            <a:r>
              <a:rPr lang="en-US" sz="2400" dirty="0"/>
              <a:t>Responses: ”Very likely”, “Somewhat likely”, “Not that likely”, “Not at all 	likely”</a:t>
            </a:r>
          </a:p>
          <a:p>
            <a:r>
              <a:rPr lang="en-US" sz="2400" dirty="0"/>
              <a:t>Estimation: logit probability model for effect of race </a:t>
            </a:r>
          </a:p>
          <a:p>
            <a:r>
              <a:rPr lang="en-US" sz="2400" dirty="0"/>
              <a:t>Controls: age, gender, ethnicity, household income, education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3060E-4403-494B-1EFB-C4B97046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4F9068-8921-3FE9-B3F2-8CD0B0B0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SHED: Logistic regression, pr(job switching), all 	workers</a:t>
            </a:r>
          </a:p>
        </p:txBody>
      </p:sp>
      <p:pic>
        <p:nvPicPr>
          <p:cNvPr id="6" name="Picture 5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FEEAD5BA-C3E1-C8B7-88E7-F1719AE7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70274"/>
          <a:stretch>
            <a:fillRect/>
          </a:stretch>
        </p:blipFill>
        <p:spPr>
          <a:xfrm>
            <a:off x="1430225" y="1350236"/>
            <a:ext cx="9184405" cy="2682367"/>
          </a:xfrm>
          <a:prstGeom prst="rect">
            <a:avLst/>
          </a:prstGeom>
        </p:spPr>
      </p:pic>
      <p:pic>
        <p:nvPicPr>
          <p:cNvPr id="2" name="Picture 1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A3FBD1B2-1208-7250-9D20-056C75C49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7" b="-1"/>
          <a:stretch>
            <a:fillRect/>
          </a:stretch>
        </p:blipFill>
        <p:spPr>
          <a:xfrm>
            <a:off x="1430225" y="4247260"/>
            <a:ext cx="9184406" cy="22456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0ED73-AD58-F91C-FEE6-1561CF39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D8ED3-29D0-6B9D-0554-30B3D31D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1DC621-93A8-48D4-F8B9-6DD063D4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5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SHED Logistic regressions, pr(job switching), black workers</a:t>
            </a:r>
          </a:p>
        </p:txBody>
      </p:sp>
      <p:pic>
        <p:nvPicPr>
          <p:cNvPr id="6" name="Picture 5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DBE14307-F1B7-6711-82FA-53099492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88899"/>
          <a:stretch>
            <a:fillRect/>
          </a:stretch>
        </p:blipFill>
        <p:spPr>
          <a:xfrm>
            <a:off x="1525039" y="1327385"/>
            <a:ext cx="9141904" cy="558124"/>
          </a:xfrm>
          <a:prstGeom prst="rect">
            <a:avLst/>
          </a:prstGeom>
        </p:spPr>
      </p:pic>
      <p:pic>
        <p:nvPicPr>
          <p:cNvPr id="7" name="Picture 6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324E19AB-BCAF-CEF7-164E-34890415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7" b="-1"/>
          <a:stretch>
            <a:fillRect/>
          </a:stretch>
        </p:blipFill>
        <p:spPr>
          <a:xfrm>
            <a:off x="1525039" y="4396162"/>
            <a:ext cx="9141907" cy="1957079"/>
          </a:xfrm>
          <a:prstGeom prst="rect">
            <a:avLst/>
          </a:prstGeom>
        </p:spPr>
      </p:pic>
      <p:pic>
        <p:nvPicPr>
          <p:cNvPr id="8" name="Picture 7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19A89398-DC98-7EED-E357-716E6952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3" b="40276"/>
          <a:stretch>
            <a:fillRect/>
          </a:stretch>
        </p:blipFill>
        <p:spPr>
          <a:xfrm>
            <a:off x="1525039" y="2760111"/>
            <a:ext cx="9141908" cy="1632942"/>
          </a:xfrm>
          <a:prstGeom prst="rect">
            <a:avLst/>
          </a:prstGeom>
        </p:spPr>
      </p:pic>
      <p:pic>
        <p:nvPicPr>
          <p:cNvPr id="2" name="Picture 1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8A647CFD-4295-08FB-15F7-AF16017E4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3" b="64691"/>
          <a:stretch>
            <a:fillRect/>
          </a:stretch>
        </p:blipFill>
        <p:spPr>
          <a:xfrm>
            <a:off x="1525039" y="1926260"/>
            <a:ext cx="9184409" cy="5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5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4F2B041B-E1B5-6EAE-DBB7-D0BD5A29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b="53541"/>
          <a:stretch>
            <a:fillRect/>
          </a:stretch>
        </p:blipFill>
        <p:spPr>
          <a:xfrm>
            <a:off x="1854137" y="1204957"/>
            <a:ext cx="8483728" cy="3085032"/>
          </a:xfrm>
          <a:prstGeom prst="rect">
            <a:avLst/>
          </a:prstGeom>
        </p:spPr>
      </p:pic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9E7B72A1-4344-6841-9F4B-2E0EAA78D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0"/>
          <a:stretch>
            <a:fillRect/>
          </a:stretch>
        </p:blipFill>
        <p:spPr>
          <a:xfrm>
            <a:off x="1854138" y="4405745"/>
            <a:ext cx="8483727" cy="20871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17479-D590-B777-B111-0CD924F7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B7AE32-8B08-BEBF-FBAD-C99941E4AB6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QWI: Minimum wage effects on separations</a:t>
            </a:r>
          </a:p>
        </p:txBody>
      </p:sp>
    </p:spTree>
    <p:extLst>
      <p:ext uri="{BB962C8B-B14F-4D97-AF65-F5344CB8AC3E}">
        <p14:creationId xmlns:p14="http://schemas.microsoft.com/office/powerpoint/2010/main" val="281748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4206-AE55-B2FC-FF75-9B6ED9D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3878387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Wage</a:t>
            </a:r>
            <a:r>
              <a:rPr lang="en-US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markdowns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with</a:t>
            </a:r>
            <a:r>
              <a:rPr lang="en-US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racial inequality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084DB3B-72AF-804E-3397-C3C0701B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09" y="4685288"/>
            <a:ext cx="4171994" cy="10357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&amp; principal cities of 10 largest metros, ranked by black proportion of population </a:t>
            </a:r>
            <a:endParaRPr kumimoji="0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0C321-0366-174D-8AAF-0109D4BD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2B7484-9C6F-459E-B885-15AFB439CAF1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14DACB-9850-91CA-7886-CE4024EDA6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7004" y="557360"/>
          <a:ext cx="4695966" cy="5632712"/>
        </p:xfrm>
        <a:graphic>
          <a:graphicData uri="http://schemas.openxmlformats.org/drawingml/2006/table">
            <a:tbl>
              <a:tblPr firstRow="1" firstCol="1" bandRow="1"/>
              <a:tblGrid>
                <a:gridCol w="1747693">
                  <a:extLst>
                    <a:ext uri="{9D8B030D-6E8A-4147-A177-3AD203B41FA5}">
                      <a16:colId xmlns:a16="http://schemas.microsoft.com/office/drawing/2014/main" val="4162975730"/>
                    </a:ext>
                  </a:extLst>
                </a:gridCol>
                <a:gridCol w="1476693">
                  <a:extLst>
                    <a:ext uri="{9D8B030D-6E8A-4147-A177-3AD203B41FA5}">
                      <a16:colId xmlns:a16="http://schemas.microsoft.com/office/drawing/2014/main" val="544740102"/>
                    </a:ext>
                  </a:extLst>
                </a:gridCol>
                <a:gridCol w="1471580">
                  <a:extLst>
                    <a:ext uri="{9D8B030D-6E8A-4147-A177-3AD203B41FA5}">
                      <a16:colId xmlns:a16="http://schemas.microsoft.com/office/drawing/2014/main" val="2037957792"/>
                    </a:ext>
                  </a:extLst>
                </a:gridCol>
              </a:tblGrid>
              <a:tr h="75164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city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proportion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Wage markdown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98584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U.S.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481001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Atlanta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0.469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144666"/>
                  </a:ext>
                </a:extLst>
              </a:tr>
              <a:tr h="75164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of Columbia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88353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Philadelphia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0.399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0.307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51471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Chicago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447828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Dallas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0.237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565127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Houston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0.229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428411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York City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0.227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747195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Miami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7293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0.277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60188"/>
                  </a:ext>
                </a:extLst>
              </a:tr>
              <a:tr h="41294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Phoenix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0.277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5" marR="110445" marT="1534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50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0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2707-5078-AC8E-A863-31C5B174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3189765" cy="54093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br>
              <a:rPr kumimoji="0" lang="en-US" altLang="zh-TW" sz="4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kumimoji="0" lang="en-US" altLang="zh-TW" sz="4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en-US" altLang="zh-TW" sz="4200" b="1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Wage markdowns with racial inequality</a:t>
            </a:r>
            <a:br>
              <a:rPr kumimoji="0" lang="en-US" altLang="zh-TW" sz="4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kumimoji="0" lang="en-US" altLang="zh-TW" sz="4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en-US" altLang="zh-TW" sz="2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U.S. &amp; 10 states with highest black proportion of population</a:t>
            </a:r>
            <a:endParaRPr kumimoji="0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endParaRPr kumimoji="0" lang="en-US" altLang="zh-TW" sz="4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723C-DE18-4E0A-BBA6-6357EB81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2B7484-9C6F-459E-B885-15AFB439CAF1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C004A6-0D01-E130-A6DE-0CA062147E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4462" y="527384"/>
          <a:ext cx="6417781" cy="580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179">
                  <a:extLst>
                    <a:ext uri="{9D8B030D-6E8A-4147-A177-3AD203B41FA5}">
                      <a16:colId xmlns:a16="http://schemas.microsoft.com/office/drawing/2014/main" val="4148813058"/>
                    </a:ext>
                  </a:extLst>
                </a:gridCol>
                <a:gridCol w="2020593">
                  <a:extLst>
                    <a:ext uri="{9D8B030D-6E8A-4147-A177-3AD203B41FA5}">
                      <a16:colId xmlns:a16="http://schemas.microsoft.com/office/drawing/2014/main" val="1614379439"/>
                    </a:ext>
                  </a:extLst>
                </a:gridCol>
                <a:gridCol w="2429009">
                  <a:extLst>
                    <a:ext uri="{9D8B030D-6E8A-4147-A177-3AD203B41FA5}">
                      <a16:colId xmlns:a16="http://schemas.microsoft.com/office/drawing/2014/main" val="1646594376"/>
                    </a:ext>
                  </a:extLst>
                </a:gridCol>
              </a:tblGrid>
              <a:tr h="760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States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Black proportion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Wage markdown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2258560963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U.S.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effectLst/>
                        </a:rPr>
                        <a:t>0.138</a:t>
                      </a:r>
                      <a:endParaRPr lang="en-US" sz="1700" b="1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effectLst/>
                        </a:rPr>
                        <a:t>0.282</a:t>
                      </a:r>
                      <a:endParaRPr lang="en-US" sz="1700" b="1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2777021988"/>
                  </a:ext>
                </a:extLst>
              </a:tr>
              <a:tr h="803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effectLst/>
                        </a:rPr>
                        <a:t>District of Columbia</a:t>
                      </a:r>
                      <a:endParaRPr lang="en-US" sz="17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effectLst/>
                        </a:rPr>
                        <a:t>0.409</a:t>
                      </a:r>
                      <a:endParaRPr lang="en-US" sz="17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0.308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1828053834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Mississippi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0.356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0.302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4229762602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Georgia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0.308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0.298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696427939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Louisiana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0.303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0.297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1590067962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Maryland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0.292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0.296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1840222363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Alabama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0.254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0.292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1306251127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South Carolina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0.244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0.291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2560422353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effectLst/>
                        </a:rPr>
                        <a:t>Delaware</a:t>
                      </a:r>
                      <a:endParaRPr lang="en-US" sz="17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0.225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0.290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4167670533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North Carolina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0.201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0.287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4220967578"/>
                  </a:ext>
                </a:extLst>
              </a:tr>
              <a:tr h="423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Virginia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effectLst/>
                        </a:rPr>
                        <a:t>0.184</a:t>
                      </a:r>
                      <a:endParaRPr lang="en-US" sz="17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effectLst/>
                        </a:rPr>
                        <a:t>0.286</a:t>
                      </a:r>
                      <a:endParaRPr lang="en-US" sz="17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6851" marR="96851" marT="0" marB="0"/>
                </a:tc>
                <a:extLst>
                  <a:ext uri="{0D108BD9-81ED-4DB2-BD59-A6C34878D82A}">
                    <a16:rowId xmlns:a16="http://schemas.microsoft.com/office/drawing/2014/main" val="150141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0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3427-C4D6-FAD5-9262-4DC437DF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072"/>
            <a:ext cx="10515600" cy="5112327"/>
          </a:xfrm>
        </p:spPr>
        <p:txBody>
          <a:bodyPr>
            <a:normAutofit/>
          </a:bodyPr>
          <a:lstStyle/>
          <a:p>
            <a:r>
              <a:rPr lang="en-US" b="1" dirty="0"/>
              <a:t>Why does racial inequality persist when</a:t>
            </a:r>
          </a:p>
          <a:p>
            <a:pPr lvl="1"/>
            <a:r>
              <a:rPr lang="en-US" dirty="0"/>
              <a:t>Market forces should equalize pay differences among similar workers</a:t>
            </a:r>
            <a:endParaRPr lang="en-US" i="1" dirty="0"/>
          </a:p>
          <a:p>
            <a:pPr lvl="1"/>
            <a:r>
              <a:rPr lang="en-US" dirty="0"/>
              <a:t>The 1964 Civil Rights Act banned wage &amp; employment discrimination </a:t>
            </a:r>
          </a:p>
          <a:p>
            <a:pPr lvl="1"/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dirty="0"/>
              <a:t>1965 Voting Rights Act gave blacks full voting rights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Do policies to support racial equality hurt white  workers?</a:t>
            </a:r>
          </a:p>
          <a:p>
            <a:pPr lvl="1"/>
            <a:r>
              <a:rPr lang="en-US" dirty="0"/>
              <a:t>And cause backlash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i="1" dirty="0"/>
              <a:t>Cui bono </a:t>
            </a:r>
            <a:r>
              <a:rPr lang="en-US" b="1" dirty="0"/>
              <a:t>provides possible insights</a:t>
            </a:r>
          </a:p>
          <a:p>
            <a:pPr lvl="1"/>
            <a:r>
              <a:rPr lang="en-US" dirty="0"/>
              <a:t>We look at who benefits through the lens of frictional labor market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F154-B3D2-5515-8F1A-12C3D770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FD9D08-2BD9-802E-92D8-6C28AE3F1DA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59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Motivating questions</a:t>
            </a:r>
          </a:p>
        </p:txBody>
      </p:sp>
    </p:spTree>
    <p:extLst>
      <p:ext uri="{BB962C8B-B14F-4D97-AF65-F5344CB8AC3E}">
        <p14:creationId xmlns:p14="http://schemas.microsoft.com/office/powerpoint/2010/main" val="390906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6F91-48C5-9198-616F-F73A7CAE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Conclusion &amp;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05F0-8231-BAC2-6054-49261005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Racial inequality </a:t>
            </a:r>
          </a:p>
          <a:p>
            <a:pPr lvl="1"/>
            <a:r>
              <a:rPr lang="en-US" dirty="0"/>
              <a:t>Reduces pay of white workers</a:t>
            </a:r>
          </a:p>
          <a:p>
            <a:pPr lvl="1"/>
            <a:r>
              <a:rPr lang="en-US" dirty="0"/>
              <a:t>Increases employer rent</a:t>
            </a:r>
          </a:p>
          <a:p>
            <a:endParaRPr lang="en-US" dirty="0"/>
          </a:p>
          <a:p>
            <a:r>
              <a:rPr lang="en-US" b="1" dirty="0"/>
              <a:t>Policy &amp; political economy implication </a:t>
            </a:r>
          </a:p>
          <a:p>
            <a:pPr lvl="1"/>
            <a:r>
              <a:rPr lang="en-US" dirty="0"/>
              <a:t>Policies that improve racial equality (higher MWs, improved UI benefits, affirmative action, etc.) also benefit white workers!</a:t>
            </a:r>
          </a:p>
          <a:p>
            <a:pPr lvl="1"/>
            <a:r>
              <a:rPr lang="en-US" dirty="0"/>
              <a:t>Basis for political coalitions for such policies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220FA-BFE0-23D2-CD01-D0C993C0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9030-B642-041A-22F6-747B7481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				Next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58B38-4901-7A78-761D-5F70B3667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labor supply elasticities by regions, states, metros</a:t>
            </a:r>
          </a:p>
          <a:p>
            <a:endParaRPr lang="en-US" dirty="0"/>
          </a:p>
          <a:p>
            <a:r>
              <a:rPr lang="en-US" dirty="0"/>
              <a:t>Examine if additional wage markdowns because of race can 	explain wage differentials</a:t>
            </a:r>
          </a:p>
          <a:p>
            <a:endParaRPr lang="en-US" dirty="0"/>
          </a:p>
          <a:p>
            <a:r>
              <a:rPr lang="en-US" dirty="0"/>
              <a:t>Use cross-sectional variation in wages &amp; in model parameters</a:t>
            </a:r>
          </a:p>
          <a:p>
            <a:endParaRPr lang="en-US" dirty="0"/>
          </a:p>
          <a:p>
            <a:r>
              <a:rPr lang="en-US" dirty="0"/>
              <a:t> Use MW changes to identify causal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6B22-66D7-3775-1703-2EB5112A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64E1-8EE4-B9AB-0834-3FD91B1F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5152970"/>
          </a:xfrm>
        </p:spPr>
        <p:txBody>
          <a:bodyPr>
            <a:normAutofit lnSpcReduction="10000"/>
          </a:bodyPr>
          <a:lstStyle/>
          <a:p>
            <a:r>
              <a:rPr lang="en-US" sz="3100" b="1" dirty="0"/>
              <a:t>Two long-standing views</a:t>
            </a:r>
          </a:p>
          <a:p>
            <a:pPr lvl="1"/>
            <a:r>
              <a:rPr lang="en-US" b="1" dirty="0"/>
              <a:t>Human capital</a:t>
            </a:r>
            <a:r>
              <a:rPr lang="en-US" dirty="0"/>
              <a:t>: </a:t>
            </a:r>
            <a:r>
              <a:rPr lang="en-US" b="1" dirty="0"/>
              <a:t>No one benefits when black capabilities are under-utilized </a:t>
            </a:r>
          </a:p>
          <a:p>
            <a:pPr marL="457200" lvl="1" indent="0">
              <a:buNone/>
            </a:pPr>
            <a:r>
              <a:rPr lang="en-US" sz="1900" b="1" dirty="0"/>
              <a:t>	</a:t>
            </a:r>
            <a:r>
              <a:rPr lang="en-US" sz="2100" dirty="0"/>
              <a:t>Hsieh et al. 2019</a:t>
            </a:r>
          </a:p>
          <a:p>
            <a:pPr lvl="1"/>
            <a:r>
              <a:rPr lang="en-US" b="1" dirty="0"/>
              <a:t>Original sin of slavery =&gt; racial capitalism &amp; enduring white privilege</a:t>
            </a:r>
          </a:p>
          <a:p>
            <a:pPr marL="914400" lvl="2" indent="0">
              <a:buNone/>
            </a:pPr>
            <a:r>
              <a:rPr lang="en-US" sz="2100" b="1" dirty="0"/>
              <a:t> </a:t>
            </a:r>
            <a:r>
              <a:rPr lang="en-US" sz="2100" dirty="0"/>
              <a:t>NY Times’ 1619 Project</a:t>
            </a:r>
          </a:p>
          <a:p>
            <a:r>
              <a:rPr lang="en-US" b="1" dirty="0"/>
              <a:t>But institutions change</a:t>
            </a:r>
          </a:p>
          <a:p>
            <a:pPr lvl="1"/>
            <a:r>
              <a:rPr lang="en-US" b="1" dirty="0"/>
              <a:t>Craft unions no longer limit entry by race</a:t>
            </a:r>
            <a:r>
              <a:rPr lang="en-US" i="1" dirty="0"/>
              <a:t>:  </a:t>
            </a:r>
            <a:r>
              <a:rPr lang="en-US" sz="2300" dirty="0"/>
              <a:t>Hill 1965</a:t>
            </a:r>
            <a:endParaRPr lang="en-US" dirty="0"/>
          </a:p>
          <a:p>
            <a:pPr lvl="1"/>
            <a:r>
              <a:rPr lang="en-US" b="1" dirty="0"/>
              <a:t>Industrial unions</a:t>
            </a:r>
            <a:r>
              <a:rPr lang="en-US" dirty="0"/>
              <a:t>: Racial divisions benefit employers &amp; weaken unions</a:t>
            </a:r>
          </a:p>
          <a:p>
            <a:pPr marL="0" indent="0">
              <a:buNone/>
            </a:pPr>
            <a:r>
              <a:rPr lang="en-US" sz="1900" dirty="0"/>
              <a:t>	AFL-CIO’s Race &amp; Class Project</a:t>
            </a:r>
          </a:p>
          <a:p>
            <a:pPr lvl="1"/>
            <a:r>
              <a:rPr lang="en-US" sz="2600" b="1" dirty="0"/>
              <a:t>Civil rights laws in 1960s banned wage &amp; employment 	discrimination</a:t>
            </a:r>
          </a:p>
          <a:p>
            <a:pPr lvl="1"/>
            <a:r>
              <a:rPr lang="en-US" b="1" dirty="0"/>
              <a:t>Electoral politics</a:t>
            </a:r>
            <a:r>
              <a:rPr lang="en-US" dirty="0"/>
              <a:t>: “Dog whistle” politics divides Democrats, helps 	Republicans win elections (</a:t>
            </a:r>
            <a:r>
              <a:rPr lang="en-US" sz="1900" dirty="0"/>
              <a:t>Haney Lopez 2013;  McGee</a:t>
            </a:r>
            <a:r>
              <a:rPr lang="en-US" sz="1900" i="1" dirty="0"/>
              <a:t>, Sum of Us</a:t>
            </a:r>
            <a:r>
              <a:rPr lang="en-US" sz="1900" dirty="0"/>
              <a:t>, 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78C58-E8E3-1646-C60F-6A95A3A4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41997-D4FD-08EB-ED7F-D81F60EC72A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Who benefits from racial inequality?</a:t>
            </a:r>
          </a:p>
        </p:txBody>
      </p:sp>
    </p:spTree>
    <p:extLst>
      <p:ext uri="{BB962C8B-B14F-4D97-AF65-F5344CB8AC3E}">
        <p14:creationId xmlns:p14="http://schemas.microsoft.com/office/powerpoint/2010/main" val="403648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A2FA-E84F-DFD7-4A1A-67967102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Dissertation, “Racial Inequality and the White Income Distribution” 1974</a:t>
            </a:r>
          </a:p>
          <a:p>
            <a:r>
              <a:rPr lang="en-US" dirty="0"/>
              <a:t>“The Distribution of Benefits from Racial Inequality,” JHR 1978</a:t>
            </a:r>
          </a:p>
          <a:p>
            <a:r>
              <a:rPr lang="en-US" i="1" dirty="0"/>
              <a:t>Racial Inequality: a Political-Economic Perspective </a:t>
            </a:r>
            <a:r>
              <a:rPr lang="en-US" dirty="0"/>
              <a:t>(Princeton UP 1981)</a:t>
            </a:r>
          </a:p>
          <a:p>
            <a:r>
              <a:rPr lang="en-US" dirty="0"/>
              <a:t>“Economic Impacts of Racism on White Americans in the Age of Trump,” in Austin &amp; Bowser eds. 2021</a:t>
            </a:r>
          </a:p>
          <a:p>
            <a:endParaRPr lang="en-US" dirty="0"/>
          </a:p>
          <a:p>
            <a:r>
              <a:rPr lang="en-US" dirty="0"/>
              <a:t>This time, I use a novel monopsony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2879D-6FFE-CA39-72B1-4FBEA5A9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3FE89B-2EB2-E600-CF81-42060E69977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 have addressed these questions before</a:t>
            </a:r>
          </a:p>
        </p:txBody>
      </p:sp>
    </p:spTree>
    <p:extLst>
      <p:ext uri="{BB962C8B-B14F-4D97-AF65-F5344CB8AC3E}">
        <p14:creationId xmlns:p14="http://schemas.microsoft.com/office/powerpoint/2010/main" val="55390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4D2A-6AC1-CFAA-63C4-83862EA0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C38E-F6A0-F6FC-4D3D-D8DFE30B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31"/>
            <a:ext cx="10515600" cy="47156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Three monopsony models</a:t>
            </a:r>
            <a:r>
              <a:rPr lang="en-US" dirty="0"/>
              <a:t>: three wage markdowns</a:t>
            </a:r>
          </a:p>
          <a:p>
            <a:pPr lvl="1"/>
            <a:r>
              <a:rPr lang="en-US" dirty="0"/>
              <a:t>Labor supply elasticity in benchmark model: 2.6</a:t>
            </a:r>
          </a:p>
          <a:p>
            <a:pPr lvl="1"/>
            <a:endParaRPr lang="en-US" dirty="0"/>
          </a:p>
          <a:p>
            <a:r>
              <a:rPr lang="en-US" b="1" dirty="0"/>
              <a:t>Institutions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No wage or employment discrimination for entry level jobs</a:t>
            </a:r>
          </a:p>
          <a:p>
            <a:pPr lvl="1"/>
            <a:r>
              <a:rPr lang="en-US" dirty="0"/>
              <a:t>But racial inequality in career ladders, work environment, wealth, residential location, UI 	benefits, etc.</a:t>
            </a:r>
          </a:p>
          <a:p>
            <a:pPr lvl="1"/>
            <a:r>
              <a:rPr lang="en-US" dirty="0"/>
              <a:t>=&gt; racial differences in labor supply elasticities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Estimates</a:t>
            </a:r>
            <a:r>
              <a:rPr lang="en-US" dirty="0"/>
              <a:t> of racial differences in mobility: SHED &amp; QWI</a:t>
            </a:r>
          </a:p>
          <a:p>
            <a:endParaRPr lang="en-US" dirty="0"/>
          </a:p>
          <a:p>
            <a:r>
              <a:rPr lang="en-US" b="1" dirty="0"/>
              <a:t>Estimates</a:t>
            </a:r>
            <a:r>
              <a:rPr lang="en-US" dirty="0"/>
              <a:t> of additional wage markdowns with racial inequality</a:t>
            </a:r>
          </a:p>
          <a:p>
            <a:endParaRPr lang="en-US" dirty="0"/>
          </a:p>
          <a:p>
            <a:r>
              <a:rPr lang="en-US" b="1" dirty="0"/>
              <a:t>Conclusions &amp; next steps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15566-4C31-4FDB-DE54-B886EA30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8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0CE1-6F0E-FA13-1E5A-3FE38B4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dirty="0"/>
              <a:t>Limits on worker mobility =&gt;</a:t>
            </a:r>
          </a:p>
          <a:p>
            <a:pPr lvl="1"/>
            <a:r>
              <a:rPr lang="en-US" dirty="0"/>
              <a:t>Upward sloping  LS</a:t>
            </a:r>
          </a:p>
          <a:p>
            <a:pPr lvl="1"/>
            <a:r>
              <a:rPr lang="en-US" dirty="0"/>
              <a:t>Elasticity = eta = 2.6 (QWI)</a:t>
            </a:r>
          </a:p>
          <a:p>
            <a:pPr lvl="1"/>
            <a:r>
              <a:rPr lang="en-US" dirty="0"/>
              <a:t>w &lt; MP</a:t>
            </a:r>
          </a:p>
          <a:p>
            <a:pPr lvl="1"/>
            <a:r>
              <a:rPr lang="en-US" dirty="0"/>
              <a:t> Mu = eta/(1+ eta) = .72</a:t>
            </a:r>
          </a:p>
          <a:p>
            <a:pPr lvl="1"/>
            <a:r>
              <a:rPr lang="en-US" dirty="0"/>
              <a:t>Markdown = 1 – mu = .28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CED2A-68C7-1735-9A64-6A60BAE0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43559E-AD38-003D-9CC8-F6CDE4BAFA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1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		</a:t>
            </a:r>
          </a:p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Baseline monopsony model: one type of worker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E49EA-20DF-41CF-3AE4-DD4C4E7D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"/>
          <a:stretch>
            <a:fillRect/>
          </a:stretch>
        </p:blipFill>
        <p:spPr>
          <a:xfrm>
            <a:off x="5607423" y="1841409"/>
            <a:ext cx="5746377" cy="48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D297-0521-D44C-1E8C-9B5DD82C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Two monopsony models-- with two types of workers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69B9-E7F8-A9B9-0A84-0E54E23C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 dual labor market model </a:t>
            </a:r>
            <a:r>
              <a:rPr lang="en-US" sz="2000" dirty="0"/>
              <a:t>(Robinson 1933; Reich 1981)</a:t>
            </a:r>
          </a:p>
          <a:p>
            <a:pPr lvl="1"/>
            <a:r>
              <a:rPr lang="en-US" dirty="0"/>
              <a:t>Group with fewer outside options has less elastic LS </a:t>
            </a:r>
          </a:p>
          <a:p>
            <a:pPr lvl="1"/>
            <a:r>
              <a:rPr lang="en-US" dirty="0"/>
              <a:t> This group is paid a lower wage than the other group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Monopsony model with modern institutions  </a:t>
            </a:r>
          </a:p>
          <a:p>
            <a:pPr lvl="1"/>
            <a:r>
              <a:rPr lang="en-US" dirty="0"/>
              <a:t>Laws ban wage &amp; employment discrimination</a:t>
            </a:r>
          </a:p>
          <a:p>
            <a:pPr lvl="1"/>
            <a:r>
              <a:rPr lang="en-US" dirty="0"/>
              <a:t>But fewer outside options for one group </a:t>
            </a:r>
            <a:r>
              <a:rPr lang="en-US" sz="1800" dirty="0"/>
              <a:t>(Naidu et al., 2016; </a:t>
            </a:r>
            <a:r>
              <a:rPr lang="en-US" sz="1800" dirty="0" err="1"/>
              <a:t>Amior</a:t>
            </a:r>
            <a:r>
              <a:rPr lang="en-US" sz="1800" dirty="0"/>
              <a:t> &amp; Manning 2022)</a:t>
            </a:r>
          </a:p>
          <a:p>
            <a:pPr lvl="1"/>
            <a:r>
              <a:rPr lang="en-US" dirty="0"/>
              <a:t>Overall LS elasticity = weighted average of each group’s elasticity</a:t>
            </a:r>
          </a:p>
          <a:p>
            <a:pPr lvl="1"/>
            <a:r>
              <a:rPr lang="en-US" dirty="0"/>
              <a:t>=&gt; greater wage markdown for both groups of workers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DF1F5-8ED0-7ADC-A89B-1FCB5618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14F7-3081-0E31-2965-2DE7B5C7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04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Standard m</a:t>
            </a:r>
            <a:r>
              <a:rPr lang="en-US" sz="2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onopsony model with unequal labor supply elasticities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(Reich 1981)</a:t>
            </a:r>
          </a:p>
        </p:txBody>
      </p:sp>
      <p:pic>
        <p:nvPicPr>
          <p:cNvPr id="6" name="Content Placeholder 5" descr="A diagram of a market segmentation&#10;&#10;AI-generated content may be incorrect.">
            <a:extLst>
              <a:ext uri="{FF2B5EF4-FFF2-40B4-BE49-F238E27FC236}">
                <a16:creationId xmlns:a16="http://schemas.microsoft.com/office/drawing/2014/main" id="{7DECC429-2DD5-9828-F299-C5D294975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51" y="1379095"/>
            <a:ext cx="7688513" cy="51137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6D65-9503-05BA-8006-DEAF256E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D213-C91C-8A8E-3E11-6A7A4146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Modern monopsony model with black &amp; white workers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79167-64B4-6965-B7A6-35A783799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194421" cy="5032375"/>
              </a:xfrm>
            </p:spPr>
            <p:txBody>
              <a:bodyPr/>
              <a:lstStyle/>
              <a:p>
                <a:r>
                  <a:rPr lang="en-US" b="1" dirty="0"/>
                  <a:t>Assumptions</a:t>
                </a:r>
              </a:p>
              <a:p>
                <a:pPr lvl="1"/>
                <a:r>
                  <a:rPr lang="en-US" dirty="0"/>
                  <a:t>Starting wage  similar for black &amp; white workers </a:t>
                </a:r>
              </a:p>
              <a:p>
                <a:pPr lvl="1"/>
                <a:r>
                  <a:rPr lang="en-US" dirty="0"/>
                  <a:t>Employers hire from same pool</a:t>
                </a:r>
              </a:p>
              <a:p>
                <a:pPr marL="914400" lvl="2" indent="0">
                  <a:buNone/>
                </a:pPr>
                <a:r>
                  <a:rPr lang="en-US" dirty="0"/>
                  <a:t>Consistent with audit studies showing minimal entry-level hiring discrimination in most companies </a:t>
                </a:r>
                <a:r>
                  <a:rPr lang="en-US" sz="1800" dirty="0"/>
                  <a:t>(Kline et al. 2022)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black workers,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white workers</a:t>
                </a:r>
              </a:p>
              <a:p>
                <a:pPr lvl="2"/>
                <a:endParaRPr lang="en-US" sz="2400" dirty="0"/>
              </a:p>
              <a:p>
                <a:r>
                  <a:rPr lang="en-US" sz="2400" b="1" dirty="0"/>
                  <a:t>Overall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𝑳𝑺</m:t>
                        </m:r>
                      </m:sub>
                    </m:sSub>
                  </m:oMath>
                </a14:m>
                <a:r>
                  <a:rPr lang="en-US" sz="2400" b="1" dirty="0"/>
                  <a:t>  = weighted average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𝑳𝑺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sz="2400" b="1" dirty="0"/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𝑳𝑺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</a:p>
              <a:p>
                <a:pPr lvl="1"/>
                <a:r>
                  <a:rPr lang="en-US" dirty="0"/>
                  <a:t>Weight = proportion of black workers in local labor market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79167-64B4-6965-B7A6-35A783799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194421" cy="5032375"/>
              </a:xfrm>
              <a:blipFill>
                <a:blip r:embed="rId2"/>
                <a:stretch>
                  <a:fillRect l="-1077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8ED7-F238-1019-63A7-9EF07C06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484-9C6F-459E-B885-15AFB439CA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1197</Words>
  <Application>Microsoft Office PowerPoint</Application>
  <PresentationFormat>Widescreen</PresentationFormat>
  <Paragraphs>231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Aptos Narrow</vt:lpstr>
      <vt:lpstr>Arial</vt:lpstr>
      <vt:lpstr>Cambria Math</vt:lpstr>
      <vt:lpstr>Office Theme</vt:lpstr>
      <vt:lpstr>Who benefits from racial inequality?  Monopsony with black and white workers</vt:lpstr>
      <vt:lpstr>PowerPoint Presentation</vt:lpstr>
      <vt:lpstr>PowerPoint Presentation</vt:lpstr>
      <vt:lpstr>PowerPoint Presentation</vt:lpstr>
      <vt:lpstr>    Outline</vt:lpstr>
      <vt:lpstr>PowerPoint Presentation</vt:lpstr>
      <vt:lpstr> Two monopsony models-- with two types of workers </vt:lpstr>
      <vt:lpstr>  Standard monopsony model with unequal labor supply elasticities (Reich 1981)</vt:lpstr>
      <vt:lpstr>Modern monopsony model with black &amp; white workers</vt:lpstr>
      <vt:lpstr>   Equal pay for equal work  Hourly wage by race, young workers (CPS)</vt:lpstr>
      <vt:lpstr> Some sources of  lower E_LS  for black workers</vt:lpstr>
      <vt:lpstr>PowerPoint Presentation</vt:lpstr>
      <vt:lpstr>PowerPoint Presentation</vt:lpstr>
      <vt:lpstr>  SHED Discrete choice experiments</vt:lpstr>
      <vt:lpstr>SHED: Logistic regression, pr(job switching), all  workers</vt:lpstr>
      <vt:lpstr>SHED Logistic regressions, pr(job switching), black workers</vt:lpstr>
      <vt:lpstr>PowerPoint Presentation</vt:lpstr>
      <vt:lpstr>Wage markdowns with racial inequality</vt:lpstr>
      <vt:lpstr>  Wage markdowns with racial inequality  U.S. &amp; 10 states with highest black proportion of population </vt:lpstr>
      <vt:lpstr>   Conclusion &amp; implications</vt:lpstr>
      <vt:lpstr>    Next steps?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Reich</dc:creator>
  <cp:lastModifiedBy>Michael Reich</cp:lastModifiedBy>
  <cp:revision>25</cp:revision>
  <dcterms:created xsi:type="dcterms:W3CDTF">2025-05-31T17:03:21Z</dcterms:created>
  <dcterms:modified xsi:type="dcterms:W3CDTF">2025-06-03T21:36:02Z</dcterms:modified>
</cp:coreProperties>
</file>