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4" r:id="rId1"/>
    <p:sldMasterId id="2147483792" r:id="rId2"/>
    <p:sldMasterId id="2147483805" r:id="rId3"/>
    <p:sldMasterId id="2147483780" r:id="rId4"/>
    <p:sldMasterId id="2147483768" r:id="rId5"/>
    <p:sldMasterId id="2147483756" r:id="rId6"/>
  </p:sldMasterIdLst>
  <p:notesMasterIdLst>
    <p:notesMasterId r:id="rId32"/>
  </p:notesMasterIdLst>
  <p:handoutMasterIdLst>
    <p:handoutMasterId r:id="rId33"/>
  </p:handoutMasterIdLst>
  <p:sldIdLst>
    <p:sldId id="334" r:id="rId7"/>
    <p:sldId id="855" r:id="rId8"/>
    <p:sldId id="882" r:id="rId9"/>
    <p:sldId id="880" r:id="rId10"/>
    <p:sldId id="881" r:id="rId11"/>
    <p:sldId id="929" r:id="rId12"/>
    <p:sldId id="883" r:id="rId13"/>
    <p:sldId id="888" r:id="rId14"/>
    <p:sldId id="889" r:id="rId15"/>
    <p:sldId id="890" r:id="rId16"/>
    <p:sldId id="891" r:id="rId17"/>
    <p:sldId id="892" r:id="rId18"/>
    <p:sldId id="894" r:id="rId19"/>
    <p:sldId id="899" r:id="rId20"/>
    <p:sldId id="900" r:id="rId21"/>
    <p:sldId id="901" r:id="rId22"/>
    <p:sldId id="902" r:id="rId23"/>
    <p:sldId id="925" r:id="rId24"/>
    <p:sldId id="928" r:id="rId25"/>
    <p:sldId id="895" r:id="rId26"/>
    <p:sldId id="896" r:id="rId27"/>
    <p:sldId id="897" r:id="rId28"/>
    <p:sldId id="898" r:id="rId29"/>
    <p:sldId id="893" r:id="rId30"/>
    <p:sldId id="836" r:id="rId31"/>
  </p:sldIdLst>
  <p:sldSz cx="9144000" cy="6858000" type="screen4x3"/>
  <p:notesSz cx="7053263"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38" autoAdjust="0"/>
    <p:restoredTop sz="94660"/>
  </p:normalViewPr>
  <p:slideViewPr>
    <p:cSldViewPr>
      <p:cViewPr varScale="1">
        <p:scale>
          <a:sx n="80" d="100"/>
          <a:sy n="80" d="100"/>
        </p:scale>
        <p:origin x="1560" y="5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21" Type="http://schemas.openxmlformats.org/officeDocument/2006/relationships/slide" Target="slides/slide15.xml"/><Relationship Id="rId34"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handoutMaster" Target="handoutMasters/handoutMaster1.xml"/><Relationship Id="rId38" Type="http://schemas.microsoft.com/office/2016/11/relationships/changesInfo" Target="changesInfos/changesInfo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viewProps" Target="viewProps.xml"/><Relationship Id="rId8" Type="http://schemas.openxmlformats.org/officeDocument/2006/relationships/slide" Target="slides/slide2.xml"/><Relationship Id="rId3" Type="http://schemas.openxmlformats.org/officeDocument/2006/relationships/slideMaster" Target="slideMasters/slideMaster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Parrott" userId="dbe6493f-f82f-427c-ae81-a772b629852c" providerId="ADAL" clId="{23D9E039-FBE3-4FAC-8AF8-BA6467AECBCA}"/>
    <pc:docChg chg="undo custSel addSld delSld modSld sldOrd">
      <pc:chgData name="James Parrott" userId="dbe6493f-f82f-427c-ae81-a772b629852c" providerId="ADAL" clId="{23D9E039-FBE3-4FAC-8AF8-BA6467AECBCA}" dt="2025-06-04T02:02:34.582" v="8448"/>
      <pc:docMkLst>
        <pc:docMk/>
      </pc:docMkLst>
      <pc:sldChg chg="addSp delSp modSp mod">
        <pc:chgData name="James Parrott" userId="dbe6493f-f82f-427c-ae81-a772b629852c" providerId="ADAL" clId="{23D9E039-FBE3-4FAC-8AF8-BA6467AECBCA}" dt="2025-05-30T20:27:54.492" v="7239" actId="20577"/>
        <pc:sldMkLst>
          <pc:docMk/>
          <pc:sldMk cId="219857260" sldId="334"/>
        </pc:sldMkLst>
        <pc:spChg chg="mod">
          <ac:chgData name="James Parrott" userId="dbe6493f-f82f-427c-ae81-a772b629852c" providerId="ADAL" clId="{23D9E039-FBE3-4FAC-8AF8-BA6467AECBCA}" dt="2025-05-30T20:27:54.492" v="7239" actId="20577"/>
          <ac:spMkLst>
            <pc:docMk/>
            <pc:sldMk cId="219857260" sldId="334"/>
            <ac:spMk id="2" creationId="{80968A90-9692-4D0E-A149-95D356212432}"/>
          </ac:spMkLst>
        </pc:spChg>
        <pc:spChg chg="add del">
          <ac:chgData name="James Parrott" userId="dbe6493f-f82f-427c-ae81-a772b629852c" providerId="ADAL" clId="{23D9E039-FBE3-4FAC-8AF8-BA6467AECBCA}" dt="2025-05-30T19:52:33.645" v="6460" actId="478"/>
          <ac:spMkLst>
            <pc:docMk/>
            <pc:sldMk cId="219857260" sldId="334"/>
            <ac:spMk id="4" creationId="{8AFE4119-F418-488E-BBC2-DDCE4EEE0552}"/>
          </ac:spMkLst>
        </pc:spChg>
      </pc:sldChg>
      <pc:sldChg chg="modSp add del mod">
        <pc:chgData name="James Parrott" userId="dbe6493f-f82f-427c-ae81-a772b629852c" providerId="ADAL" clId="{23D9E039-FBE3-4FAC-8AF8-BA6467AECBCA}" dt="2025-05-30T18:32:02.475" v="2675" actId="2711"/>
        <pc:sldMkLst>
          <pc:docMk/>
          <pc:sldMk cId="860617273" sldId="836"/>
        </pc:sldMkLst>
        <pc:spChg chg="mod">
          <ac:chgData name="James Parrott" userId="dbe6493f-f82f-427c-ae81-a772b629852c" providerId="ADAL" clId="{23D9E039-FBE3-4FAC-8AF8-BA6467AECBCA}" dt="2025-05-30T18:32:02.475" v="2675" actId="2711"/>
          <ac:spMkLst>
            <pc:docMk/>
            <pc:sldMk cId="860617273" sldId="836"/>
            <ac:spMk id="4" creationId="{9C36EB3B-A4C4-4942-822F-B61E0927F5FC}"/>
          </ac:spMkLst>
        </pc:spChg>
      </pc:sldChg>
      <pc:sldChg chg="modSp mod">
        <pc:chgData name="James Parrott" userId="dbe6493f-f82f-427c-ae81-a772b629852c" providerId="ADAL" clId="{23D9E039-FBE3-4FAC-8AF8-BA6467AECBCA}" dt="2025-05-30T19:56:26.070" v="6544" actId="6549"/>
        <pc:sldMkLst>
          <pc:docMk/>
          <pc:sldMk cId="774361170" sldId="855"/>
        </pc:sldMkLst>
        <pc:spChg chg="mod">
          <ac:chgData name="James Parrott" userId="dbe6493f-f82f-427c-ae81-a772b629852c" providerId="ADAL" clId="{23D9E039-FBE3-4FAC-8AF8-BA6467AECBCA}" dt="2025-05-30T19:56:26.070" v="6544" actId="6549"/>
          <ac:spMkLst>
            <pc:docMk/>
            <pc:sldMk cId="774361170" sldId="855"/>
            <ac:spMk id="8" creationId="{61D64D75-2B09-743D-35CD-30C49F9AF477}"/>
          </ac:spMkLst>
        </pc:spChg>
      </pc:sldChg>
      <pc:sldChg chg="del">
        <pc:chgData name="James Parrott" userId="dbe6493f-f82f-427c-ae81-a772b629852c" providerId="ADAL" clId="{23D9E039-FBE3-4FAC-8AF8-BA6467AECBCA}" dt="2025-05-30T15:40:52.096" v="71" actId="47"/>
        <pc:sldMkLst>
          <pc:docMk/>
          <pc:sldMk cId="536255757" sldId="856"/>
        </pc:sldMkLst>
      </pc:sldChg>
      <pc:sldChg chg="del">
        <pc:chgData name="James Parrott" userId="dbe6493f-f82f-427c-ae81-a772b629852c" providerId="ADAL" clId="{23D9E039-FBE3-4FAC-8AF8-BA6467AECBCA}" dt="2025-05-30T15:46:50.004" v="181" actId="47"/>
        <pc:sldMkLst>
          <pc:docMk/>
          <pc:sldMk cId="469414967" sldId="857"/>
        </pc:sldMkLst>
      </pc:sldChg>
      <pc:sldChg chg="del">
        <pc:chgData name="James Parrott" userId="dbe6493f-f82f-427c-ae81-a772b629852c" providerId="ADAL" clId="{23D9E039-FBE3-4FAC-8AF8-BA6467AECBCA}" dt="2025-05-30T16:08:36.232" v="1304" actId="47"/>
        <pc:sldMkLst>
          <pc:docMk/>
          <pc:sldMk cId="4139789816" sldId="860"/>
        </pc:sldMkLst>
      </pc:sldChg>
      <pc:sldChg chg="del">
        <pc:chgData name="James Parrott" userId="dbe6493f-f82f-427c-ae81-a772b629852c" providerId="ADAL" clId="{23D9E039-FBE3-4FAC-8AF8-BA6467AECBCA}" dt="2025-05-30T16:08:36.232" v="1304" actId="47"/>
        <pc:sldMkLst>
          <pc:docMk/>
          <pc:sldMk cId="1123719597" sldId="861"/>
        </pc:sldMkLst>
      </pc:sldChg>
      <pc:sldChg chg="del">
        <pc:chgData name="James Parrott" userId="dbe6493f-f82f-427c-ae81-a772b629852c" providerId="ADAL" clId="{23D9E039-FBE3-4FAC-8AF8-BA6467AECBCA}" dt="2025-05-30T16:08:36.232" v="1304" actId="47"/>
        <pc:sldMkLst>
          <pc:docMk/>
          <pc:sldMk cId="1392284534" sldId="865"/>
        </pc:sldMkLst>
      </pc:sldChg>
      <pc:sldChg chg="del">
        <pc:chgData name="James Parrott" userId="dbe6493f-f82f-427c-ae81-a772b629852c" providerId="ADAL" clId="{23D9E039-FBE3-4FAC-8AF8-BA6467AECBCA}" dt="2025-05-30T16:08:36.232" v="1304" actId="47"/>
        <pc:sldMkLst>
          <pc:docMk/>
          <pc:sldMk cId="1583942452" sldId="868"/>
        </pc:sldMkLst>
      </pc:sldChg>
      <pc:sldChg chg="del">
        <pc:chgData name="James Parrott" userId="dbe6493f-f82f-427c-ae81-a772b629852c" providerId="ADAL" clId="{23D9E039-FBE3-4FAC-8AF8-BA6467AECBCA}" dt="2025-05-30T16:08:36.232" v="1304" actId="47"/>
        <pc:sldMkLst>
          <pc:docMk/>
          <pc:sldMk cId="1572987196" sldId="871"/>
        </pc:sldMkLst>
      </pc:sldChg>
      <pc:sldChg chg="del">
        <pc:chgData name="James Parrott" userId="dbe6493f-f82f-427c-ae81-a772b629852c" providerId="ADAL" clId="{23D9E039-FBE3-4FAC-8AF8-BA6467AECBCA}" dt="2025-05-30T16:08:36.232" v="1304" actId="47"/>
        <pc:sldMkLst>
          <pc:docMk/>
          <pc:sldMk cId="363109486" sldId="872"/>
        </pc:sldMkLst>
      </pc:sldChg>
      <pc:sldChg chg="del">
        <pc:chgData name="James Parrott" userId="dbe6493f-f82f-427c-ae81-a772b629852c" providerId="ADAL" clId="{23D9E039-FBE3-4FAC-8AF8-BA6467AECBCA}" dt="2025-05-30T16:08:36.232" v="1304" actId="47"/>
        <pc:sldMkLst>
          <pc:docMk/>
          <pc:sldMk cId="914126534" sldId="873"/>
        </pc:sldMkLst>
      </pc:sldChg>
      <pc:sldChg chg="del">
        <pc:chgData name="James Parrott" userId="dbe6493f-f82f-427c-ae81-a772b629852c" providerId="ADAL" clId="{23D9E039-FBE3-4FAC-8AF8-BA6467AECBCA}" dt="2025-05-30T16:08:36.232" v="1304" actId="47"/>
        <pc:sldMkLst>
          <pc:docMk/>
          <pc:sldMk cId="108760010" sldId="874"/>
        </pc:sldMkLst>
      </pc:sldChg>
      <pc:sldChg chg="del">
        <pc:chgData name="James Parrott" userId="dbe6493f-f82f-427c-ae81-a772b629852c" providerId="ADAL" clId="{23D9E039-FBE3-4FAC-8AF8-BA6467AECBCA}" dt="2025-05-30T16:08:36.232" v="1304" actId="47"/>
        <pc:sldMkLst>
          <pc:docMk/>
          <pc:sldMk cId="708552883" sldId="875"/>
        </pc:sldMkLst>
      </pc:sldChg>
      <pc:sldChg chg="del">
        <pc:chgData name="James Parrott" userId="dbe6493f-f82f-427c-ae81-a772b629852c" providerId="ADAL" clId="{23D9E039-FBE3-4FAC-8AF8-BA6467AECBCA}" dt="2025-05-30T16:08:36.232" v="1304" actId="47"/>
        <pc:sldMkLst>
          <pc:docMk/>
          <pc:sldMk cId="4277239093" sldId="876"/>
        </pc:sldMkLst>
      </pc:sldChg>
      <pc:sldChg chg="add del">
        <pc:chgData name="James Parrott" userId="dbe6493f-f82f-427c-ae81-a772b629852c" providerId="ADAL" clId="{23D9E039-FBE3-4FAC-8AF8-BA6467AECBCA}" dt="2025-05-30T16:08:52.183" v="1307" actId="47"/>
        <pc:sldMkLst>
          <pc:docMk/>
          <pc:sldMk cId="2662043940" sldId="877"/>
        </pc:sldMkLst>
      </pc:sldChg>
      <pc:sldChg chg="add del">
        <pc:chgData name="James Parrott" userId="dbe6493f-f82f-427c-ae81-a772b629852c" providerId="ADAL" clId="{23D9E039-FBE3-4FAC-8AF8-BA6467AECBCA}" dt="2025-05-30T16:08:52.183" v="1307" actId="47"/>
        <pc:sldMkLst>
          <pc:docMk/>
          <pc:sldMk cId="2220957752" sldId="878"/>
        </pc:sldMkLst>
      </pc:sldChg>
      <pc:sldChg chg="add del">
        <pc:chgData name="James Parrott" userId="dbe6493f-f82f-427c-ae81-a772b629852c" providerId="ADAL" clId="{23D9E039-FBE3-4FAC-8AF8-BA6467AECBCA}" dt="2025-05-30T16:08:52.183" v="1307" actId="47"/>
        <pc:sldMkLst>
          <pc:docMk/>
          <pc:sldMk cId="777043992" sldId="879"/>
        </pc:sldMkLst>
      </pc:sldChg>
      <pc:sldChg chg="modSp add mod">
        <pc:chgData name="James Parrott" userId="dbe6493f-f82f-427c-ae81-a772b629852c" providerId="ADAL" clId="{23D9E039-FBE3-4FAC-8AF8-BA6467AECBCA}" dt="2025-06-04T01:21:54.788" v="7268" actId="20577"/>
        <pc:sldMkLst>
          <pc:docMk/>
          <pc:sldMk cId="4207607622" sldId="880"/>
        </pc:sldMkLst>
        <pc:spChg chg="mod">
          <ac:chgData name="James Parrott" userId="dbe6493f-f82f-427c-ae81-a772b629852c" providerId="ADAL" clId="{23D9E039-FBE3-4FAC-8AF8-BA6467AECBCA}" dt="2025-05-30T15:41:04.647" v="87" actId="20577"/>
          <ac:spMkLst>
            <pc:docMk/>
            <pc:sldMk cId="4207607622" sldId="880"/>
            <ac:spMk id="2" creationId="{7EBFE35F-3713-4328-BFC5-4409172CFA84}"/>
          </ac:spMkLst>
        </pc:spChg>
        <pc:spChg chg="mod">
          <ac:chgData name="James Parrott" userId="dbe6493f-f82f-427c-ae81-a772b629852c" providerId="ADAL" clId="{23D9E039-FBE3-4FAC-8AF8-BA6467AECBCA}" dt="2025-06-04T01:21:54.788" v="7268" actId="20577"/>
          <ac:spMkLst>
            <pc:docMk/>
            <pc:sldMk cId="4207607622" sldId="880"/>
            <ac:spMk id="8" creationId="{61D64D75-2B09-743D-35CD-30C49F9AF477}"/>
          </ac:spMkLst>
        </pc:spChg>
      </pc:sldChg>
      <pc:sldChg chg="modSp add mod">
        <pc:chgData name="James Parrott" userId="dbe6493f-f82f-427c-ae81-a772b629852c" providerId="ADAL" clId="{23D9E039-FBE3-4FAC-8AF8-BA6467AECBCA}" dt="2025-05-30T20:01:18.804" v="6707" actId="20577"/>
        <pc:sldMkLst>
          <pc:docMk/>
          <pc:sldMk cId="3306655401" sldId="881"/>
        </pc:sldMkLst>
        <pc:spChg chg="mod">
          <ac:chgData name="James Parrott" userId="dbe6493f-f82f-427c-ae81-a772b629852c" providerId="ADAL" clId="{23D9E039-FBE3-4FAC-8AF8-BA6467AECBCA}" dt="2025-05-30T15:47:05.272" v="212" actId="20577"/>
          <ac:spMkLst>
            <pc:docMk/>
            <pc:sldMk cId="3306655401" sldId="881"/>
            <ac:spMk id="2" creationId="{7EBFE35F-3713-4328-BFC5-4409172CFA84}"/>
          </ac:spMkLst>
        </pc:spChg>
        <pc:spChg chg="mod">
          <ac:chgData name="James Parrott" userId="dbe6493f-f82f-427c-ae81-a772b629852c" providerId="ADAL" clId="{23D9E039-FBE3-4FAC-8AF8-BA6467AECBCA}" dt="2025-05-30T20:01:18.804" v="6707" actId="20577"/>
          <ac:spMkLst>
            <pc:docMk/>
            <pc:sldMk cId="3306655401" sldId="881"/>
            <ac:spMk id="8" creationId="{61D64D75-2B09-743D-35CD-30C49F9AF477}"/>
          </ac:spMkLst>
        </pc:spChg>
      </pc:sldChg>
      <pc:sldChg chg="modSp new mod">
        <pc:chgData name="James Parrott" userId="dbe6493f-f82f-427c-ae81-a772b629852c" providerId="ADAL" clId="{23D9E039-FBE3-4FAC-8AF8-BA6467AECBCA}" dt="2025-05-30T19:57:34.137" v="6566" actId="6549"/>
        <pc:sldMkLst>
          <pc:docMk/>
          <pc:sldMk cId="2511172355" sldId="882"/>
        </pc:sldMkLst>
        <pc:spChg chg="mod">
          <ac:chgData name="James Parrott" userId="dbe6493f-f82f-427c-ae81-a772b629852c" providerId="ADAL" clId="{23D9E039-FBE3-4FAC-8AF8-BA6467AECBCA}" dt="2025-05-30T16:04:55.143" v="1235" actId="14100"/>
          <ac:spMkLst>
            <pc:docMk/>
            <pc:sldMk cId="2511172355" sldId="882"/>
            <ac:spMk id="2" creationId="{DEAB6B16-F083-438A-A691-569A9A554001}"/>
          </ac:spMkLst>
        </pc:spChg>
        <pc:spChg chg="mod">
          <ac:chgData name="James Parrott" userId="dbe6493f-f82f-427c-ae81-a772b629852c" providerId="ADAL" clId="{23D9E039-FBE3-4FAC-8AF8-BA6467AECBCA}" dt="2025-05-30T19:57:34.137" v="6566" actId="6549"/>
          <ac:spMkLst>
            <pc:docMk/>
            <pc:sldMk cId="2511172355" sldId="882"/>
            <ac:spMk id="3" creationId="{608C837D-8B62-44A5-B9B6-E346253389D7}"/>
          </ac:spMkLst>
        </pc:spChg>
      </pc:sldChg>
      <pc:sldChg chg="modSp new mod">
        <pc:chgData name="James Parrott" userId="dbe6493f-f82f-427c-ae81-a772b629852c" providerId="ADAL" clId="{23D9E039-FBE3-4FAC-8AF8-BA6467AECBCA}" dt="2025-05-30T20:02:14.215" v="6711" actId="6549"/>
        <pc:sldMkLst>
          <pc:docMk/>
          <pc:sldMk cId="1951539563" sldId="883"/>
        </pc:sldMkLst>
        <pc:spChg chg="mod">
          <ac:chgData name="James Parrott" userId="dbe6493f-f82f-427c-ae81-a772b629852c" providerId="ADAL" clId="{23D9E039-FBE3-4FAC-8AF8-BA6467AECBCA}" dt="2025-05-30T20:02:14.215" v="6711" actId="6549"/>
          <ac:spMkLst>
            <pc:docMk/>
            <pc:sldMk cId="1951539563" sldId="883"/>
            <ac:spMk id="2" creationId="{C582837A-7A77-46B3-9E46-FA3AE89C48EF}"/>
          </ac:spMkLst>
        </pc:spChg>
        <pc:spChg chg="mod">
          <ac:chgData name="James Parrott" userId="dbe6493f-f82f-427c-ae81-a772b629852c" providerId="ADAL" clId="{23D9E039-FBE3-4FAC-8AF8-BA6467AECBCA}" dt="2025-05-30T16:07:02.287" v="1290" actId="14100"/>
          <ac:spMkLst>
            <pc:docMk/>
            <pc:sldMk cId="1951539563" sldId="883"/>
            <ac:spMk id="3" creationId="{7B377DDA-F512-49AE-B2E4-1EDD6BF47E32}"/>
          </ac:spMkLst>
        </pc:spChg>
      </pc:sldChg>
      <pc:sldChg chg="new del">
        <pc:chgData name="James Parrott" userId="dbe6493f-f82f-427c-ae81-a772b629852c" providerId="ADAL" clId="{23D9E039-FBE3-4FAC-8AF8-BA6467AECBCA}" dt="2025-05-30T16:07:56.320" v="1298" actId="47"/>
        <pc:sldMkLst>
          <pc:docMk/>
          <pc:sldMk cId="3827002345" sldId="884"/>
        </pc:sldMkLst>
      </pc:sldChg>
      <pc:sldChg chg="new del">
        <pc:chgData name="James Parrott" userId="dbe6493f-f82f-427c-ae81-a772b629852c" providerId="ADAL" clId="{23D9E039-FBE3-4FAC-8AF8-BA6467AECBCA}" dt="2025-05-30T16:08:10.160" v="1300" actId="47"/>
        <pc:sldMkLst>
          <pc:docMk/>
          <pc:sldMk cId="960089580" sldId="885"/>
        </pc:sldMkLst>
      </pc:sldChg>
      <pc:sldChg chg="new del">
        <pc:chgData name="James Parrott" userId="dbe6493f-f82f-427c-ae81-a772b629852c" providerId="ADAL" clId="{23D9E039-FBE3-4FAC-8AF8-BA6467AECBCA}" dt="2025-05-30T16:26:12.386" v="1761" actId="47"/>
        <pc:sldMkLst>
          <pc:docMk/>
          <pc:sldMk cId="584419788" sldId="886"/>
        </pc:sldMkLst>
      </pc:sldChg>
      <pc:sldChg chg="new del">
        <pc:chgData name="James Parrott" userId="dbe6493f-f82f-427c-ae81-a772b629852c" providerId="ADAL" clId="{23D9E039-FBE3-4FAC-8AF8-BA6467AECBCA}" dt="2025-05-30T16:26:30.112" v="1764" actId="47"/>
        <pc:sldMkLst>
          <pc:docMk/>
          <pc:sldMk cId="3584022893" sldId="887"/>
        </pc:sldMkLst>
      </pc:sldChg>
      <pc:sldChg chg="modSp new mod">
        <pc:chgData name="James Parrott" userId="dbe6493f-f82f-427c-ae81-a772b629852c" providerId="ADAL" clId="{23D9E039-FBE3-4FAC-8AF8-BA6467AECBCA}" dt="2025-05-30T19:53:30.966" v="6461" actId="255"/>
        <pc:sldMkLst>
          <pc:docMk/>
          <pc:sldMk cId="1679269076" sldId="888"/>
        </pc:sldMkLst>
        <pc:spChg chg="mod">
          <ac:chgData name="James Parrott" userId="dbe6493f-f82f-427c-ae81-a772b629852c" providerId="ADAL" clId="{23D9E039-FBE3-4FAC-8AF8-BA6467AECBCA}" dt="2025-05-30T19:53:30.966" v="6461" actId="255"/>
          <ac:spMkLst>
            <pc:docMk/>
            <pc:sldMk cId="1679269076" sldId="888"/>
            <ac:spMk id="2" creationId="{D991AFA6-643B-4FE9-9E53-BCB81C921E3E}"/>
          </ac:spMkLst>
        </pc:spChg>
        <pc:spChg chg="mod">
          <ac:chgData name="James Parrott" userId="dbe6493f-f82f-427c-ae81-a772b629852c" providerId="ADAL" clId="{23D9E039-FBE3-4FAC-8AF8-BA6467AECBCA}" dt="2025-05-30T16:13:18.001" v="1520" actId="255"/>
          <ac:spMkLst>
            <pc:docMk/>
            <pc:sldMk cId="1679269076" sldId="888"/>
            <ac:spMk id="3" creationId="{445F001E-139D-4F3B-A429-E8E8BA4D0882}"/>
          </ac:spMkLst>
        </pc:spChg>
      </pc:sldChg>
      <pc:sldChg chg="addSp delSp modSp new mod">
        <pc:chgData name="James Parrott" userId="dbe6493f-f82f-427c-ae81-a772b629852c" providerId="ADAL" clId="{23D9E039-FBE3-4FAC-8AF8-BA6467AECBCA}" dt="2025-06-04T01:23:30.441" v="7269" actId="14100"/>
        <pc:sldMkLst>
          <pc:docMk/>
          <pc:sldMk cId="4223456012" sldId="889"/>
        </pc:sldMkLst>
        <pc:spChg chg="mod">
          <ac:chgData name="James Parrott" userId="dbe6493f-f82f-427c-ae81-a772b629852c" providerId="ADAL" clId="{23D9E039-FBE3-4FAC-8AF8-BA6467AECBCA}" dt="2025-05-30T16:19:28.494" v="1565" actId="20577"/>
          <ac:spMkLst>
            <pc:docMk/>
            <pc:sldMk cId="4223456012" sldId="889"/>
            <ac:spMk id="2" creationId="{F5E17F31-E66B-4372-9326-072676C3676F}"/>
          </ac:spMkLst>
        </pc:spChg>
        <pc:spChg chg="add">
          <ac:chgData name="James Parrott" userId="dbe6493f-f82f-427c-ae81-a772b629852c" providerId="ADAL" clId="{23D9E039-FBE3-4FAC-8AF8-BA6467AECBCA}" dt="2025-05-30T16:18:30.248" v="1551"/>
          <ac:spMkLst>
            <pc:docMk/>
            <pc:sldMk cId="4223456012" sldId="889"/>
            <ac:spMk id="3" creationId="{A421DA34-EDAB-4D1C-8B7C-CB14844CEA8B}"/>
          </ac:spMkLst>
        </pc:spChg>
        <pc:picChg chg="del mod">
          <ac:chgData name="James Parrott" userId="dbe6493f-f82f-427c-ae81-a772b629852c" providerId="ADAL" clId="{23D9E039-FBE3-4FAC-8AF8-BA6467AECBCA}" dt="2025-05-30T16:18:30.248" v="1551"/>
          <ac:picMkLst>
            <pc:docMk/>
            <pc:sldMk cId="4223456012" sldId="889"/>
            <ac:picMk id="7" creationId="{1E09C5AE-21DA-4377-9F5F-3B155B6EAB38}"/>
          </ac:picMkLst>
        </pc:picChg>
        <pc:picChg chg="mod">
          <ac:chgData name="James Parrott" userId="dbe6493f-f82f-427c-ae81-a772b629852c" providerId="ADAL" clId="{23D9E039-FBE3-4FAC-8AF8-BA6467AECBCA}" dt="2025-06-04T01:23:30.441" v="7269" actId="14100"/>
          <ac:picMkLst>
            <pc:docMk/>
            <pc:sldMk cId="4223456012" sldId="889"/>
            <ac:picMk id="8" creationId="{F5B0AC70-F51E-48BE-B2F8-A93E533E92EF}"/>
          </ac:picMkLst>
        </pc:picChg>
      </pc:sldChg>
      <pc:sldChg chg="modSp new mod">
        <pc:chgData name="James Parrott" userId="dbe6493f-f82f-427c-ae81-a772b629852c" providerId="ADAL" clId="{23D9E039-FBE3-4FAC-8AF8-BA6467AECBCA}" dt="2025-05-30T16:21:18.460" v="1707" actId="207"/>
        <pc:sldMkLst>
          <pc:docMk/>
          <pc:sldMk cId="1260131498" sldId="890"/>
        </pc:sldMkLst>
        <pc:spChg chg="mod">
          <ac:chgData name="James Parrott" userId="dbe6493f-f82f-427c-ae81-a772b629852c" providerId="ADAL" clId="{23D9E039-FBE3-4FAC-8AF8-BA6467AECBCA}" dt="2025-05-30T16:21:18.460" v="1707" actId="207"/>
          <ac:spMkLst>
            <pc:docMk/>
            <pc:sldMk cId="1260131498" sldId="890"/>
            <ac:spMk id="2" creationId="{8FB78F9A-DCB7-4D93-9A2B-76487CD8C1D4}"/>
          </ac:spMkLst>
        </pc:spChg>
      </pc:sldChg>
      <pc:sldChg chg="modSp new mod">
        <pc:chgData name="James Parrott" userId="dbe6493f-f82f-427c-ae81-a772b629852c" providerId="ADAL" clId="{23D9E039-FBE3-4FAC-8AF8-BA6467AECBCA}" dt="2025-05-30T16:25:07.598" v="1760" actId="14100"/>
        <pc:sldMkLst>
          <pc:docMk/>
          <pc:sldMk cId="3742942245" sldId="891"/>
        </pc:sldMkLst>
        <pc:spChg chg="mod">
          <ac:chgData name="James Parrott" userId="dbe6493f-f82f-427c-ae81-a772b629852c" providerId="ADAL" clId="{23D9E039-FBE3-4FAC-8AF8-BA6467AECBCA}" dt="2025-05-30T16:24:00.729" v="1758" actId="20577"/>
          <ac:spMkLst>
            <pc:docMk/>
            <pc:sldMk cId="3742942245" sldId="891"/>
            <ac:spMk id="2" creationId="{167AFED5-18AF-46D5-854C-8F61573DE597}"/>
          </ac:spMkLst>
        </pc:spChg>
        <pc:picChg chg="mod">
          <ac:chgData name="James Parrott" userId="dbe6493f-f82f-427c-ae81-a772b629852c" providerId="ADAL" clId="{23D9E039-FBE3-4FAC-8AF8-BA6467AECBCA}" dt="2025-05-30T16:25:07.598" v="1760" actId="14100"/>
          <ac:picMkLst>
            <pc:docMk/>
            <pc:sldMk cId="3742942245" sldId="891"/>
            <ac:picMk id="7" creationId="{E66DABBC-3293-4E00-A9C8-24D892D7414E}"/>
          </ac:picMkLst>
        </pc:picChg>
      </pc:sldChg>
      <pc:sldChg chg="addSp delSp modSp new mod">
        <pc:chgData name="James Parrott" userId="dbe6493f-f82f-427c-ae81-a772b629852c" providerId="ADAL" clId="{23D9E039-FBE3-4FAC-8AF8-BA6467AECBCA}" dt="2025-06-04T01:27:29.953" v="7274" actId="14100"/>
        <pc:sldMkLst>
          <pc:docMk/>
          <pc:sldMk cId="556330627" sldId="892"/>
        </pc:sldMkLst>
        <pc:spChg chg="mod">
          <ac:chgData name="James Parrott" userId="dbe6493f-f82f-427c-ae81-a772b629852c" providerId="ADAL" clId="{23D9E039-FBE3-4FAC-8AF8-BA6467AECBCA}" dt="2025-05-30T16:27:58.948" v="1773" actId="207"/>
          <ac:spMkLst>
            <pc:docMk/>
            <pc:sldMk cId="556330627" sldId="892"/>
            <ac:spMk id="2" creationId="{AAB8D0D7-BBFE-4573-BE1A-F759A6D72B5E}"/>
          </ac:spMkLst>
        </pc:spChg>
        <pc:spChg chg="add del">
          <ac:chgData name="James Parrott" userId="dbe6493f-f82f-427c-ae81-a772b629852c" providerId="ADAL" clId="{23D9E039-FBE3-4FAC-8AF8-BA6467AECBCA}" dt="2025-05-30T16:27:11.232" v="1766"/>
          <ac:spMkLst>
            <pc:docMk/>
            <pc:sldMk cId="556330627" sldId="892"/>
            <ac:spMk id="3" creationId="{DEA8274F-B602-429A-9F53-B8A4365A17EC}"/>
          </ac:spMkLst>
        </pc:spChg>
        <pc:spChg chg="add mod">
          <ac:chgData name="James Parrott" userId="dbe6493f-f82f-427c-ae81-a772b629852c" providerId="ADAL" clId="{23D9E039-FBE3-4FAC-8AF8-BA6467AECBCA}" dt="2025-06-04T01:25:49.068" v="7270" actId="478"/>
          <ac:spMkLst>
            <pc:docMk/>
            <pc:sldMk cId="556330627" sldId="892"/>
            <ac:spMk id="7" creationId="{8C3C8E10-E3D3-4261-B6B1-CEE5E60E389F}"/>
          </ac:spMkLst>
        </pc:spChg>
        <pc:graphicFrameChg chg="add del mod">
          <ac:chgData name="James Parrott" userId="dbe6493f-f82f-427c-ae81-a772b629852c" providerId="ADAL" clId="{23D9E039-FBE3-4FAC-8AF8-BA6467AECBCA}" dt="2025-05-30T16:27:11.232" v="1766"/>
          <ac:graphicFrameMkLst>
            <pc:docMk/>
            <pc:sldMk cId="556330627" sldId="892"/>
            <ac:graphicFrameMk id="7" creationId="{6F6B0ECD-1C80-45AE-BA21-294141FB62D1}"/>
          </ac:graphicFrameMkLst>
        </pc:graphicFrameChg>
        <pc:picChg chg="del mod">
          <ac:chgData name="James Parrott" userId="dbe6493f-f82f-427c-ae81-a772b629852c" providerId="ADAL" clId="{23D9E039-FBE3-4FAC-8AF8-BA6467AECBCA}" dt="2025-06-04T01:25:49.068" v="7270" actId="478"/>
          <ac:picMkLst>
            <pc:docMk/>
            <pc:sldMk cId="556330627" sldId="892"/>
            <ac:picMk id="8" creationId="{A6A490A1-7F76-488C-8D86-FB519FF50CA6}"/>
          </ac:picMkLst>
        </pc:picChg>
        <pc:picChg chg="mod">
          <ac:chgData name="James Parrott" userId="dbe6493f-f82f-427c-ae81-a772b629852c" providerId="ADAL" clId="{23D9E039-FBE3-4FAC-8AF8-BA6467AECBCA}" dt="2025-06-04T01:27:29.953" v="7274" actId="14100"/>
          <ac:picMkLst>
            <pc:docMk/>
            <pc:sldMk cId="556330627" sldId="892"/>
            <ac:picMk id="9" creationId="{0F998915-4856-48B3-82BC-E7357076FF1D}"/>
          </ac:picMkLst>
        </pc:picChg>
      </pc:sldChg>
      <pc:sldChg chg="modSp new del mod">
        <pc:chgData name="James Parrott" userId="dbe6493f-f82f-427c-ae81-a772b629852c" providerId="ADAL" clId="{23D9E039-FBE3-4FAC-8AF8-BA6467AECBCA}" dt="2025-06-04T02:02:27.629" v="8447" actId="2696"/>
        <pc:sldMkLst>
          <pc:docMk/>
          <pc:sldMk cId="183989675" sldId="893"/>
        </pc:sldMkLst>
        <pc:spChg chg="mod">
          <ac:chgData name="James Parrott" userId="dbe6493f-f82f-427c-ae81-a772b629852c" providerId="ADAL" clId="{23D9E039-FBE3-4FAC-8AF8-BA6467AECBCA}" dt="2025-05-30T17:54:07.999" v="1841" actId="14100"/>
          <ac:spMkLst>
            <pc:docMk/>
            <pc:sldMk cId="183989675" sldId="893"/>
            <ac:spMk id="2" creationId="{EB0B5A9E-864B-41C5-9E29-F5BCFB5F7F76}"/>
          </ac:spMkLst>
        </pc:spChg>
        <pc:spChg chg="mod">
          <ac:chgData name="James Parrott" userId="dbe6493f-f82f-427c-ae81-a772b629852c" providerId="ADAL" clId="{23D9E039-FBE3-4FAC-8AF8-BA6467AECBCA}" dt="2025-06-04T01:28:23.872" v="7305" actId="6549"/>
          <ac:spMkLst>
            <pc:docMk/>
            <pc:sldMk cId="183989675" sldId="893"/>
            <ac:spMk id="3" creationId="{C8AA1676-BB57-47FD-9341-C45740D225ED}"/>
          </ac:spMkLst>
        </pc:spChg>
      </pc:sldChg>
      <pc:sldChg chg="add">
        <pc:chgData name="James Parrott" userId="dbe6493f-f82f-427c-ae81-a772b629852c" providerId="ADAL" clId="{23D9E039-FBE3-4FAC-8AF8-BA6467AECBCA}" dt="2025-06-04T02:02:34.582" v="8448"/>
        <pc:sldMkLst>
          <pc:docMk/>
          <pc:sldMk cId="889958974" sldId="893"/>
        </pc:sldMkLst>
      </pc:sldChg>
      <pc:sldChg chg="modSp new mod">
        <pc:chgData name="James Parrott" userId="dbe6493f-f82f-427c-ae81-a772b629852c" providerId="ADAL" clId="{23D9E039-FBE3-4FAC-8AF8-BA6467AECBCA}" dt="2025-06-04T01:29:10.267" v="7310" actId="27636"/>
        <pc:sldMkLst>
          <pc:docMk/>
          <pc:sldMk cId="19694265" sldId="894"/>
        </pc:sldMkLst>
        <pc:spChg chg="mod">
          <ac:chgData name="James Parrott" userId="dbe6493f-f82f-427c-ae81-a772b629852c" providerId="ADAL" clId="{23D9E039-FBE3-4FAC-8AF8-BA6467AECBCA}" dt="2025-05-30T18:08:58.336" v="2081" actId="14100"/>
          <ac:spMkLst>
            <pc:docMk/>
            <pc:sldMk cId="19694265" sldId="894"/>
            <ac:spMk id="2" creationId="{1EF4BF22-DFE6-4B75-8324-4E6B6E97303B}"/>
          </ac:spMkLst>
        </pc:spChg>
        <pc:spChg chg="mod">
          <ac:chgData name="James Parrott" userId="dbe6493f-f82f-427c-ae81-a772b629852c" providerId="ADAL" clId="{23D9E039-FBE3-4FAC-8AF8-BA6467AECBCA}" dt="2025-06-04T01:29:10.267" v="7310" actId="27636"/>
          <ac:spMkLst>
            <pc:docMk/>
            <pc:sldMk cId="19694265" sldId="894"/>
            <ac:spMk id="3" creationId="{DCD899E2-F783-4361-A5E8-B8A2D17C4A92}"/>
          </ac:spMkLst>
        </pc:spChg>
      </pc:sldChg>
      <pc:sldChg chg="modSp new mod ord">
        <pc:chgData name="James Parrott" userId="dbe6493f-f82f-427c-ae81-a772b629852c" providerId="ADAL" clId="{23D9E039-FBE3-4FAC-8AF8-BA6467AECBCA}" dt="2025-06-04T01:31:40.243" v="7361"/>
        <pc:sldMkLst>
          <pc:docMk/>
          <pc:sldMk cId="3871896693" sldId="895"/>
        </pc:sldMkLst>
        <pc:spChg chg="mod">
          <ac:chgData name="James Parrott" userId="dbe6493f-f82f-427c-ae81-a772b629852c" providerId="ADAL" clId="{23D9E039-FBE3-4FAC-8AF8-BA6467AECBCA}" dt="2025-05-30T18:15:32.423" v="2334" actId="14100"/>
          <ac:spMkLst>
            <pc:docMk/>
            <pc:sldMk cId="3871896693" sldId="895"/>
            <ac:spMk id="2" creationId="{C320CE7B-0005-4353-B14B-F202018B7544}"/>
          </ac:spMkLst>
        </pc:spChg>
        <pc:spChg chg="mod">
          <ac:chgData name="James Parrott" userId="dbe6493f-f82f-427c-ae81-a772b629852c" providerId="ADAL" clId="{23D9E039-FBE3-4FAC-8AF8-BA6467AECBCA}" dt="2025-05-30T20:06:47.821" v="6777" actId="20577"/>
          <ac:spMkLst>
            <pc:docMk/>
            <pc:sldMk cId="3871896693" sldId="895"/>
            <ac:spMk id="3" creationId="{0FDC35BB-F524-4C3A-B0C1-1E605F00CAC0}"/>
          </ac:spMkLst>
        </pc:spChg>
      </pc:sldChg>
      <pc:sldChg chg="modSp new mod ord">
        <pc:chgData name="James Parrott" userId="dbe6493f-f82f-427c-ae81-a772b629852c" providerId="ADAL" clId="{23D9E039-FBE3-4FAC-8AF8-BA6467AECBCA}" dt="2025-06-04T01:32:13.863" v="7367"/>
        <pc:sldMkLst>
          <pc:docMk/>
          <pc:sldMk cId="3634794398" sldId="896"/>
        </pc:sldMkLst>
        <pc:spChg chg="mod">
          <ac:chgData name="James Parrott" userId="dbe6493f-f82f-427c-ae81-a772b629852c" providerId="ADAL" clId="{23D9E039-FBE3-4FAC-8AF8-BA6467AECBCA}" dt="2025-05-30T18:16:14.828" v="2382" actId="14100"/>
          <ac:spMkLst>
            <pc:docMk/>
            <pc:sldMk cId="3634794398" sldId="896"/>
            <ac:spMk id="2" creationId="{50004F43-B46A-40D1-A021-A074C2A65A89}"/>
          </ac:spMkLst>
        </pc:spChg>
        <pc:spChg chg="mod">
          <ac:chgData name="James Parrott" userId="dbe6493f-f82f-427c-ae81-a772b629852c" providerId="ADAL" clId="{23D9E039-FBE3-4FAC-8AF8-BA6467AECBCA}" dt="2025-05-30T20:09:48.382" v="6870" actId="20577"/>
          <ac:spMkLst>
            <pc:docMk/>
            <pc:sldMk cId="3634794398" sldId="896"/>
            <ac:spMk id="3" creationId="{A0122074-1C77-4F8C-86E5-5AA79EF5D943}"/>
          </ac:spMkLst>
        </pc:spChg>
      </pc:sldChg>
      <pc:sldChg chg="modSp new mod ord">
        <pc:chgData name="James Parrott" userId="dbe6493f-f82f-427c-ae81-a772b629852c" providerId="ADAL" clId="{23D9E039-FBE3-4FAC-8AF8-BA6467AECBCA}" dt="2025-06-04T01:31:57.218" v="7363"/>
        <pc:sldMkLst>
          <pc:docMk/>
          <pc:sldMk cId="3797654856" sldId="897"/>
        </pc:sldMkLst>
        <pc:spChg chg="mod">
          <ac:chgData name="James Parrott" userId="dbe6493f-f82f-427c-ae81-a772b629852c" providerId="ADAL" clId="{23D9E039-FBE3-4FAC-8AF8-BA6467AECBCA}" dt="2025-05-30T19:06:15.047" v="4230" actId="20577"/>
          <ac:spMkLst>
            <pc:docMk/>
            <pc:sldMk cId="3797654856" sldId="897"/>
            <ac:spMk id="2" creationId="{8CE301B8-6F13-46BC-AD21-48483D330E86}"/>
          </ac:spMkLst>
        </pc:spChg>
        <pc:spChg chg="mod">
          <ac:chgData name="James Parrott" userId="dbe6493f-f82f-427c-ae81-a772b629852c" providerId="ADAL" clId="{23D9E039-FBE3-4FAC-8AF8-BA6467AECBCA}" dt="2025-05-30T20:10:47.339" v="6886" actId="20577"/>
          <ac:spMkLst>
            <pc:docMk/>
            <pc:sldMk cId="3797654856" sldId="897"/>
            <ac:spMk id="3" creationId="{787932F1-B4F2-4DCA-B3F9-BF9B18AD65ED}"/>
          </ac:spMkLst>
        </pc:spChg>
      </pc:sldChg>
      <pc:sldChg chg="modSp new mod ord">
        <pc:chgData name="James Parrott" userId="dbe6493f-f82f-427c-ae81-a772b629852c" providerId="ADAL" clId="{23D9E039-FBE3-4FAC-8AF8-BA6467AECBCA}" dt="2025-06-04T01:35:42.472" v="7511" actId="27636"/>
        <pc:sldMkLst>
          <pc:docMk/>
          <pc:sldMk cId="2905626298" sldId="898"/>
        </pc:sldMkLst>
        <pc:spChg chg="mod">
          <ac:chgData name="James Parrott" userId="dbe6493f-f82f-427c-ae81-a772b629852c" providerId="ADAL" clId="{23D9E039-FBE3-4FAC-8AF8-BA6467AECBCA}" dt="2025-05-30T20:11:25.985" v="6899" actId="6549"/>
          <ac:spMkLst>
            <pc:docMk/>
            <pc:sldMk cId="2905626298" sldId="898"/>
            <ac:spMk id="2" creationId="{6042E15B-CE25-44EB-BF08-0363D7DD27AD}"/>
          </ac:spMkLst>
        </pc:spChg>
        <pc:spChg chg="mod">
          <ac:chgData name="James Parrott" userId="dbe6493f-f82f-427c-ae81-a772b629852c" providerId="ADAL" clId="{23D9E039-FBE3-4FAC-8AF8-BA6467AECBCA}" dt="2025-06-04T01:35:42.472" v="7511" actId="27636"/>
          <ac:spMkLst>
            <pc:docMk/>
            <pc:sldMk cId="2905626298" sldId="898"/>
            <ac:spMk id="3" creationId="{76F79CFF-2A26-463E-AAAB-BC5934440FC9}"/>
          </ac:spMkLst>
        </pc:spChg>
      </pc:sldChg>
      <pc:sldChg chg="addSp delSp modSp new mod">
        <pc:chgData name="James Parrott" userId="dbe6493f-f82f-427c-ae81-a772b629852c" providerId="ADAL" clId="{23D9E039-FBE3-4FAC-8AF8-BA6467AECBCA}" dt="2025-05-30T18:26:17.736" v="2589" actId="14100"/>
        <pc:sldMkLst>
          <pc:docMk/>
          <pc:sldMk cId="181660281" sldId="899"/>
        </pc:sldMkLst>
        <pc:spChg chg="mod">
          <ac:chgData name="James Parrott" userId="dbe6493f-f82f-427c-ae81-a772b629852c" providerId="ADAL" clId="{23D9E039-FBE3-4FAC-8AF8-BA6467AECBCA}" dt="2025-05-30T18:25:32.466" v="2585" actId="20577"/>
          <ac:spMkLst>
            <pc:docMk/>
            <pc:sldMk cId="181660281" sldId="899"/>
            <ac:spMk id="2" creationId="{AD1A835F-4666-4355-BB2C-03A64859B9D0}"/>
          </ac:spMkLst>
        </pc:spChg>
        <pc:spChg chg="mod">
          <ac:chgData name="James Parrott" userId="dbe6493f-f82f-427c-ae81-a772b629852c" providerId="ADAL" clId="{23D9E039-FBE3-4FAC-8AF8-BA6467AECBCA}" dt="2025-05-30T18:18:41.989" v="2511" actId="14100"/>
          <ac:spMkLst>
            <pc:docMk/>
            <pc:sldMk cId="181660281" sldId="899"/>
            <ac:spMk id="3" creationId="{0D682AE8-3F50-433A-8A29-218CC7A2A958}"/>
          </ac:spMkLst>
        </pc:spChg>
        <pc:spChg chg="add mod">
          <ac:chgData name="James Parrott" userId="dbe6493f-f82f-427c-ae81-a772b629852c" providerId="ADAL" clId="{23D9E039-FBE3-4FAC-8AF8-BA6467AECBCA}" dt="2025-05-30T18:25:38.227" v="2586" actId="478"/>
          <ac:spMkLst>
            <pc:docMk/>
            <pc:sldMk cId="181660281" sldId="899"/>
            <ac:spMk id="9" creationId="{D1A84876-AA53-4949-858D-5ACCB939A58A}"/>
          </ac:spMkLst>
        </pc:spChg>
        <pc:picChg chg="del mod">
          <ac:chgData name="James Parrott" userId="dbe6493f-f82f-427c-ae81-a772b629852c" providerId="ADAL" clId="{23D9E039-FBE3-4FAC-8AF8-BA6467AECBCA}" dt="2025-05-30T18:25:38.227" v="2586" actId="478"/>
          <ac:picMkLst>
            <pc:docMk/>
            <pc:sldMk cId="181660281" sldId="899"/>
            <ac:picMk id="7" creationId="{99424913-F0E8-4562-B07E-8CF1AC31E8E3}"/>
          </ac:picMkLst>
        </pc:picChg>
        <pc:picChg chg="mod">
          <ac:chgData name="James Parrott" userId="dbe6493f-f82f-427c-ae81-a772b629852c" providerId="ADAL" clId="{23D9E039-FBE3-4FAC-8AF8-BA6467AECBCA}" dt="2025-05-30T18:26:17.736" v="2589" actId="14100"/>
          <ac:picMkLst>
            <pc:docMk/>
            <pc:sldMk cId="181660281" sldId="899"/>
            <ac:picMk id="10" creationId="{72F7241A-215E-4762-A08D-14B9C6D9BC95}"/>
          </ac:picMkLst>
        </pc:picChg>
      </pc:sldChg>
      <pc:sldChg chg="modSp new mod">
        <pc:chgData name="James Parrott" userId="dbe6493f-f82f-427c-ae81-a772b629852c" providerId="ADAL" clId="{23D9E039-FBE3-4FAC-8AF8-BA6467AECBCA}" dt="2025-05-30T18:21:36.514" v="2577" actId="14100"/>
        <pc:sldMkLst>
          <pc:docMk/>
          <pc:sldMk cId="1806366368" sldId="900"/>
        </pc:sldMkLst>
        <pc:spChg chg="mod">
          <ac:chgData name="James Parrott" userId="dbe6493f-f82f-427c-ae81-a772b629852c" providerId="ADAL" clId="{23D9E039-FBE3-4FAC-8AF8-BA6467AECBCA}" dt="2025-05-30T18:19:38.507" v="2572" actId="14100"/>
          <ac:spMkLst>
            <pc:docMk/>
            <pc:sldMk cId="1806366368" sldId="900"/>
            <ac:spMk id="2" creationId="{F913C5E9-2BCF-44D0-A1DE-FA61D618186C}"/>
          </ac:spMkLst>
        </pc:spChg>
        <pc:spChg chg="mod">
          <ac:chgData name="James Parrott" userId="dbe6493f-f82f-427c-ae81-a772b629852c" providerId="ADAL" clId="{23D9E039-FBE3-4FAC-8AF8-BA6467AECBCA}" dt="2025-05-30T18:19:40.926" v="2573" actId="14100"/>
          <ac:spMkLst>
            <pc:docMk/>
            <pc:sldMk cId="1806366368" sldId="900"/>
            <ac:spMk id="3" creationId="{D3123E5D-3C13-465A-88D5-E39F7F8F860F}"/>
          </ac:spMkLst>
        </pc:spChg>
        <pc:picChg chg="mod">
          <ac:chgData name="James Parrott" userId="dbe6493f-f82f-427c-ae81-a772b629852c" providerId="ADAL" clId="{23D9E039-FBE3-4FAC-8AF8-BA6467AECBCA}" dt="2025-05-30T18:21:36.514" v="2577" actId="14100"/>
          <ac:picMkLst>
            <pc:docMk/>
            <pc:sldMk cId="1806366368" sldId="900"/>
            <ac:picMk id="7" creationId="{B9E99437-A914-443D-92A0-196059F93BBB}"/>
          </ac:picMkLst>
        </pc:picChg>
      </pc:sldChg>
      <pc:sldChg chg="modSp new mod">
        <pc:chgData name="James Parrott" userId="dbe6493f-f82f-427c-ae81-a772b629852c" providerId="ADAL" clId="{23D9E039-FBE3-4FAC-8AF8-BA6467AECBCA}" dt="2025-06-04T01:50:30.855" v="8159" actId="20577"/>
        <pc:sldMkLst>
          <pc:docMk/>
          <pc:sldMk cId="3214922820" sldId="901"/>
        </pc:sldMkLst>
        <pc:spChg chg="mod">
          <ac:chgData name="James Parrott" userId="dbe6493f-f82f-427c-ae81-a772b629852c" providerId="ADAL" clId="{23D9E039-FBE3-4FAC-8AF8-BA6467AECBCA}" dt="2025-06-04T01:46:23.992" v="8014" actId="14100"/>
          <ac:spMkLst>
            <pc:docMk/>
            <pc:sldMk cId="3214922820" sldId="901"/>
            <ac:spMk id="2" creationId="{9E525903-B2D0-478E-9CF7-6155D056244A}"/>
          </ac:spMkLst>
        </pc:spChg>
        <pc:spChg chg="mod">
          <ac:chgData name="James Parrott" userId="dbe6493f-f82f-427c-ae81-a772b629852c" providerId="ADAL" clId="{23D9E039-FBE3-4FAC-8AF8-BA6467AECBCA}" dt="2025-06-04T01:50:30.855" v="8159" actId="20577"/>
          <ac:spMkLst>
            <pc:docMk/>
            <pc:sldMk cId="3214922820" sldId="901"/>
            <ac:spMk id="3" creationId="{68A2E96B-9516-4B9D-B00E-9229697744EA}"/>
          </ac:spMkLst>
        </pc:spChg>
      </pc:sldChg>
      <pc:sldChg chg="modSp new mod">
        <pc:chgData name="James Parrott" userId="dbe6493f-f82f-427c-ae81-a772b629852c" providerId="ADAL" clId="{23D9E039-FBE3-4FAC-8AF8-BA6467AECBCA}" dt="2025-06-04T01:54:45.824" v="8306" actId="20577"/>
        <pc:sldMkLst>
          <pc:docMk/>
          <pc:sldMk cId="766051221" sldId="902"/>
        </pc:sldMkLst>
        <pc:spChg chg="mod">
          <ac:chgData name="James Parrott" userId="dbe6493f-f82f-427c-ae81-a772b629852c" providerId="ADAL" clId="{23D9E039-FBE3-4FAC-8AF8-BA6467AECBCA}" dt="2025-06-04T01:54:45.824" v="8306" actId="20577"/>
          <ac:spMkLst>
            <pc:docMk/>
            <pc:sldMk cId="766051221" sldId="902"/>
            <ac:spMk id="2" creationId="{64EAAED3-317C-4C90-9CB5-3518C4F28329}"/>
          </ac:spMkLst>
        </pc:spChg>
        <pc:spChg chg="mod">
          <ac:chgData name="James Parrott" userId="dbe6493f-f82f-427c-ae81-a772b629852c" providerId="ADAL" clId="{23D9E039-FBE3-4FAC-8AF8-BA6467AECBCA}" dt="2025-06-04T01:31:07.318" v="7351" actId="1076"/>
          <ac:spMkLst>
            <pc:docMk/>
            <pc:sldMk cId="766051221" sldId="902"/>
            <ac:spMk id="3" creationId="{0656FB31-7395-499E-8A80-99C2E2C68F8A}"/>
          </ac:spMkLst>
        </pc:spChg>
      </pc:sldChg>
      <pc:sldChg chg="modSp new del mod">
        <pc:chgData name="James Parrott" userId="dbe6493f-f82f-427c-ae81-a772b629852c" providerId="ADAL" clId="{23D9E039-FBE3-4FAC-8AF8-BA6467AECBCA}" dt="2025-05-30T19:51:20.433" v="6458" actId="47"/>
        <pc:sldMkLst>
          <pc:docMk/>
          <pc:sldMk cId="4073558103" sldId="902"/>
        </pc:sldMkLst>
        <pc:spChg chg="mod">
          <ac:chgData name="James Parrott" userId="dbe6493f-f82f-427c-ae81-a772b629852c" providerId="ADAL" clId="{23D9E039-FBE3-4FAC-8AF8-BA6467AECBCA}" dt="2025-05-30T19:48:35.139" v="6457" actId="20577"/>
          <ac:spMkLst>
            <pc:docMk/>
            <pc:sldMk cId="4073558103" sldId="902"/>
            <ac:spMk id="2" creationId="{7B71ED8A-080F-4179-9BF3-954F1CCAB203}"/>
          </ac:spMkLst>
        </pc:spChg>
        <pc:spChg chg="mod">
          <ac:chgData name="James Parrott" userId="dbe6493f-f82f-427c-ae81-a772b629852c" providerId="ADAL" clId="{23D9E039-FBE3-4FAC-8AF8-BA6467AECBCA}" dt="2025-05-30T19:47:51.945" v="6431" actId="14100"/>
          <ac:spMkLst>
            <pc:docMk/>
            <pc:sldMk cId="4073558103" sldId="902"/>
            <ac:spMk id="3" creationId="{21220D2E-111F-4DAA-85EF-A3EB260D9CC1}"/>
          </ac:spMkLst>
        </pc:spChg>
      </pc:sldChg>
      <pc:sldChg chg="new del ord">
        <pc:chgData name="James Parrott" userId="dbe6493f-f82f-427c-ae81-a772b629852c" providerId="ADAL" clId="{23D9E039-FBE3-4FAC-8AF8-BA6467AECBCA}" dt="2025-06-04T01:52:15.061" v="8162" actId="47"/>
        <pc:sldMkLst>
          <pc:docMk/>
          <pc:sldMk cId="1260161712" sldId="903"/>
        </pc:sldMkLst>
      </pc:sldChg>
      <pc:sldChg chg="add ord">
        <pc:chgData name="James Parrott" userId="dbe6493f-f82f-427c-ae81-a772b629852c" providerId="ADAL" clId="{23D9E039-FBE3-4FAC-8AF8-BA6467AECBCA}" dt="2025-06-04T01:53:59.241" v="8245"/>
        <pc:sldMkLst>
          <pc:docMk/>
          <pc:sldMk cId="4214147938" sldId="925"/>
        </pc:sldMkLst>
      </pc:sldChg>
      <pc:sldChg chg="modSp add mod ord">
        <pc:chgData name="James Parrott" userId="dbe6493f-f82f-427c-ae81-a772b629852c" providerId="ADAL" clId="{23D9E039-FBE3-4FAC-8AF8-BA6467AECBCA}" dt="2025-06-04T01:54:02.280" v="8247"/>
        <pc:sldMkLst>
          <pc:docMk/>
          <pc:sldMk cId="4188870331" sldId="928"/>
        </pc:sldMkLst>
        <pc:spChg chg="mod">
          <ac:chgData name="James Parrott" userId="dbe6493f-f82f-427c-ae81-a772b629852c" providerId="ADAL" clId="{23D9E039-FBE3-4FAC-8AF8-BA6467AECBCA}" dt="2025-06-04T01:53:04.190" v="8243" actId="20577"/>
          <ac:spMkLst>
            <pc:docMk/>
            <pc:sldMk cId="4188870331" sldId="928"/>
            <ac:spMk id="2" creationId="{775824B8-FA49-4A13-A821-06F91EF771C3}"/>
          </ac:spMkLst>
        </pc:spChg>
        <pc:spChg chg="mod">
          <ac:chgData name="James Parrott" userId="dbe6493f-f82f-427c-ae81-a772b629852c" providerId="ADAL" clId="{23D9E039-FBE3-4FAC-8AF8-BA6467AECBCA}" dt="2025-06-04T01:52:12.959" v="8161" actId="27636"/>
          <ac:spMkLst>
            <pc:docMk/>
            <pc:sldMk cId="4188870331" sldId="928"/>
            <ac:spMk id="4" creationId="{AEAE25CC-1BC2-44EF-9069-D89515A33982}"/>
          </ac:spMkLst>
        </pc:spChg>
      </pc:sldChg>
      <pc:sldChg chg="modSp new mod">
        <pc:chgData name="James Parrott" userId="dbe6493f-f82f-427c-ae81-a772b629852c" providerId="ADAL" clId="{23D9E039-FBE3-4FAC-8AF8-BA6467AECBCA}" dt="2025-06-04T02:00:45.665" v="8446" actId="113"/>
        <pc:sldMkLst>
          <pc:docMk/>
          <pc:sldMk cId="388070758" sldId="929"/>
        </pc:sldMkLst>
        <pc:spChg chg="mod">
          <ac:chgData name="James Parrott" userId="dbe6493f-f82f-427c-ae81-a772b629852c" providerId="ADAL" clId="{23D9E039-FBE3-4FAC-8AF8-BA6467AECBCA}" dt="2025-06-04T02:00:45.665" v="8446" actId="113"/>
          <ac:spMkLst>
            <pc:docMk/>
            <pc:sldMk cId="388070758" sldId="929"/>
            <ac:spMk id="2" creationId="{A69D2463-1DA2-4ADA-BBBE-E4175B33AF07}"/>
          </ac:spMkLst>
        </pc:spChg>
        <pc:spChg chg="mod">
          <ac:chgData name="James Parrott" userId="dbe6493f-f82f-427c-ae81-a772b629852c" providerId="ADAL" clId="{23D9E039-FBE3-4FAC-8AF8-BA6467AECBCA}" dt="2025-06-04T02:00:35.322" v="8445" actId="14100"/>
          <ac:spMkLst>
            <pc:docMk/>
            <pc:sldMk cId="388070758" sldId="929"/>
            <ac:spMk id="3" creationId="{4ED5A3BA-492B-4255-A7C8-7BDE10282BD7}"/>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7228" cy="465773"/>
          </a:xfrm>
          <a:prstGeom prst="rect">
            <a:avLst/>
          </a:prstGeom>
        </p:spPr>
        <p:txBody>
          <a:bodyPr vert="horz" lIns="92461" tIns="46232" rIns="92461" bIns="46232" rtlCol="0"/>
          <a:lstStyle>
            <a:lvl1pPr algn="l">
              <a:defRPr sz="1200"/>
            </a:lvl1pPr>
          </a:lstStyle>
          <a:p>
            <a:endParaRPr lang="en-US"/>
          </a:p>
        </p:txBody>
      </p:sp>
      <p:sp>
        <p:nvSpPr>
          <p:cNvPr id="3" name="Date Placeholder 2"/>
          <p:cNvSpPr>
            <a:spLocks noGrp="1"/>
          </p:cNvSpPr>
          <p:nvPr>
            <p:ph type="dt" sz="quarter" idx="1"/>
          </p:nvPr>
        </p:nvSpPr>
        <p:spPr>
          <a:xfrm>
            <a:off x="3994410" y="0"/>
            <a:ext cx="3057227" cy="465773"/>
          </a:xfrm>
          <a:prstGeom prst="rect">
            <a:avLst/>
          </a:prstGeom>
        </p:spPr>
        <p:txBody>
          <a:bodyPr vert="horz" lIns="92461" tIns="46232" rIns="92461" bIns="46232" rtlCol="0"/>
          <a:lstStyle>
            <a:lvl1pPr algn="r">
              <a:defRPr sz="1200"/>
            </a:lvl1pPr>
          </a:lstStyle>
          <a:p>
            <a:fld id="{4321B746-2C64-4C9F-B268-4A0008034CF6}" type="datetimeFigureOut">
              <a:rPr lang="en-US" smtClean="0"/>
              <a:t>6/3/2025</a:t>
            </a:fld>
            <a:endParaRPr lang="en-US"/>
          </a:p>
        </p:txBody>
      </p:sp>
      <p:sp>
        <p:nvSpPr>
          <p:cNvPr id="4" name="Footer Placeholder 3"/>
          <p:cNvSpPr>
            <a:spLocks noGrp="1"/>
          </p:cNvSpPr>
          <p:nvPr>
            <p:ph type="ftr" sz="quarter" idx="2"/>
          </p:nvPr>
        </p:nvSpPr>
        <p:spPr>
          <a:xfrm>
            <a:off x="0" y="8841739"/>
            <a:ext cx="3057228" cy="465773"/>
          </a:xfrm>
          <a:prstGeom prst="rect">
            <a:avLst/>
          </a:prstGeom>
        </p:spPr>
        <p:txBody>
          <a:bodyPr vert="horz" lIns="92461" tIns="46232" rIns="92461" bIns="46232" rtlCol="0" anchor="b"/>
          <a:lstStyle>
            <a:lvl1pPr algn="l">
              <a:defRPr sz="1200"/>
            </a:lvl1pPr>
          </a:lstStyle>
          <a:p>
            <a:endParaRPr lang="en-US"/>
          </a:p>
        </p:txBody>
      </p:sp>
      <p:sp>
        <p:nvSpPr>
          <p:cNvPr id="5" name="Slide Number Placeholder 4"/>
          <p:cNvSpPr>
            <a:spLocks noGrp="1"/>
          </p:cNvSpPr>
          <p:nvPr>
            <p:ph type="sldNum" sz="quarter" idx="3"/>
          </p:nvPr>
        </p:nvSpPr>
        <p:spPr>
          <a:xfrm>
            <a:off x="3994410" y="8841739"/>
            <a:ext cx="3057227" cy="465773"/>
          </a:xfrm>
          <a:prstGeom prst="rect">
            <a:avLst/>
          </a:prstGeom>
        </p:spPr>
        <p:txBody>
          <a:bodyPr vert="horz" lIns="92461" tIns="46232" rIns="92461" bIns="46232" rtlCol="0" anchor="b"/>
          <a:lstStyle>
            <a:lvl1pPr algn="r">
              <a:defRPr sz="1200"/>
            </a:lvl1pPr>
          </a:lstStyle>
          <a:p>
            <a:fld id="{06F95E5C-53CF-48F7-BF73-9810BB38F52C}" type="slidenum">
              <a:rPr lang="en-US" smtClean="0"/>
              <a:t>‹#›</a:t>
            </a:fld>
            <a:endParaRPr lang="en-US"/>
          </a:p>
        </p:txBody>
      </p:sp>
    </p:spTree>
    <p:extLst>
      <p:ext uri="{BB962C8B-B14F-4D97-AF65-F5344CB8AC3E}">
        <p14:creationId xmlns:p14="http://schemas.microsoft.com/office/powerpoint/2010/main" val="22676259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5938"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95738" y="0"/>
            <a:ext cx="3055937" cy="466725"/>
          </a:xfrm>
          <a:prstGeom prst="rect">
            <a:avLst/>
          </a:prstGeom>
        </p:spPr>
        <p:txBody>
          <a:bodyPr vert="horz" lIns="91440" tIns="45720" rIns="91440" bIns="45720" rtlCol="0"/>
          <a:lstStyle>
            <a:lvl1pPr algn="r">
              <a:defRPr sz="1200"/>
            </a:lvl1pPr>
          </a:lstStyle>
          <a:p>
            <a:fld id="{77ABFD83-6436-47F4-A076-F0BC235D44EF}" type="datetimeFigureOut">
              <a:rPr lang="en-US" smtClean="0"/>
              <a:t>6/3/2025</a:t>
            </a:fld>
            <a:endParaRPr lang="en-US"/>
          </a:p>
        </p:txBody>
      </p:sp>
      <p:sp>
        <p:nvSpPr>
          <p:cNvPr id="4" name="Slide Image Placeholder 3"/>
          <p:cNvSpPr>
            <a:spLocks noGrp="1" noRot="1" noChangeAspect="1"/>
          </p:cNvSpPr>
          <p:nvPr>
            <p:ph type="sldImg" idx="2"/>
          </p:nvPr>
        </p:nvSpPr>
        <p:spPr>
          <a:xfrm>
            <a:off x="1431925" y="1163638"/>
            <a:ext cx="4189413" cy="314166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4850" y="4479925"/>
            <a:ext cx="5643563" cy="36655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375"/>
            <a:ext cx="3055938"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95738" y="8842375"/>
            <a:ext cx="3055937" cy="466725"/>
          </a:xfrm>
          <a:prstGeom prst="rect">
            <a:avLst/>
          </a:prstGeom>
        </p:spPr>
        <p:txBody>
          <a:bodyPr vert="horz" lIns="91440" tIns="45720" rIns="91440" bIns="45720" rtlCol="0" anchor="b"/>
          <a:lstStyle>
            <a:lvl1pPr algn="r">
              <a:defRPr sz="1200"/>
            </a:lvl1pPr>
          </a:lstStyle>
          <a:p>
            <a:fld id="{716EFE9D-3260-4192-996F-D9F665FB8C95}" type="slidenum">
              <a:rPr lang="en-US" smtClean="0"/>
              <a:t>‹#›</a:t>
            </a:fld>
            <a:endParaRPr lang="en-US"/>
          </a:p>
        </p:txBody>
      </p:sp>
    </p:spTree>
    <p:extLst>
      <p:ext uri="{BB962C8B-B14F-4D97-AF65-F5344CB8AC3E}">
        <p14:creationId xmlns:p14="http://schemas.microsoft.com/office/powerpoint/2010/main" val="1480116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98625"/>
            <a:ext cx="7772400" cy="1470025"/>
          </a:xfrm>
          <a:solidFill>
            <a:schemeClr val="bg1"/>
          </a:solidFill>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a:solidFill>
            <a:schemeClr val="bg1"/>
          </a:solidFill>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r>
              <a:rPr lang="en-US"/>
              <a:t>June 2025</a:t>
            </a:r>
          </a:p>
        </p:txBody>
      </p:sp>
      <p:sp>
        <p:nvSpPr>
          <p:cNvPr id="5" name="Footer Placeholder 4"/>
          <p:cNvSpPr>
            <a:spLocks noGrp="1"/>
          </p:cNvSpPr>
          <p:nvPr>
            <p:ph type="ftr" sz="quarter" idx="11"/>
          </p:nvPr>
        </p:nvSpPr>
        <p:spPr/>
        <p:txBody>
          <a:bodyPr/>
          <a:lstStyle/>
          <a:p>
            <a:r>
              <a:rPr lang="en-US"/>
              <a:t>Parrott--Taking stock of driver pay regulation</a:t>
            </a:r>
          </a:p>
        </p:txBody>
      </p:sp>
      <p:sp>
        <p:nvSpPr>
          <p:cNvPr id="6" name="Slide Number Placeholder 5"/>
          <p:cNvSpPr>
            <a:spLocks noGrp="1"/>
          </p:cNvSpPr>
          <p:nvPr>
            <p:ph type="sldNum" sz="quarter" idx="12"/>
          </p:nvPr>
        </p:nvSpPr>
        <p:spPr/>
        <p:txBody>
          <a:bodyPr/>
          <a:lstStyle/>
          <a:p>
            <a:fld id="{B330FB8B-015B-4BB6-AD14-7BEA45E4DF49}" type="slidenum">
              <a:rPr lang="en-US" smtClean="0"/>
              <a:t>‹#›</a:t>
            </a:fld>
            <a:endParaRPr lang="en-US"/>
          </a:p>
        </p:txBody>
      </p:sp>
    </p:spTree>
    <p:extLst>
      <p:ext uri="{BB962C8B-B14F-4D97-AF65-F5344CB8AC3E}">
        <p14:creationId xmlns:p14="http://schemas.microsoft.com/office/powerpoint/2010/main" val="2361104455"/>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June 2025</a:t>
            </a:r>
          </a:p>
        </p:txBody>
      </p:sp>
      <p:sp>
        <p:nvSpPr>
          <p:cNvPr id="5" name="Footer Placeholder 4"/>
          <p:cNvSpPr>
            <a:spLocks noGrp="1"/>
          </p:cNvSpPr>
          <p:nvPr>
            <p:ph type="ftr" sz="quarter" idx="11"/>
          </p:nvPr>
        </p:nvSpPr>
        <p:spPr/>
        <p:txBody>
          <a:bodyPr/>
          <a:lstStyle/>
          <a:p>
            <a:r>
              <a:rPr lang="en-US"/>
              <a:t>Parrott--Taking stock of driver pay regulation</a:t>
            </a:r>
          </a:p>
        </p:txBody>
      </p:sp>
      <p:sp>
        <p:nvSpPr>
          <p:cNvPr id="6" name="Slide Number Placeholder 5"/>
          <p:cNvSpPr>
            <a:spLocks noGrp="1"/>
          </p:cNvSpPr>
          <p:nvPr>
            <p:ph type="sldNum" sz="quarter" idx="12"/>
          </p:nvPr>
        </p:nvSpPr>
        <p:spPr/>
        <p:txBody>
          <a:bodyPr/>
          <a:lstStyle/>
          <a:p>
            <a:fld id="{B330FB8B-015B-4BB6-AD14-7BEA45E4DF49}" type="slidenum">
              <a:rPr lang="en-US" smtClean="0"/>
              <a:t>‹#›</a:t>
            </a:fld>
            <a:endParaRPr lang="en-US"/>
          </a:p>
        </p:txBody>
      </p:sp>
    </p:spTree>
    <p:extLst>
      <p:ext uri="{BB962C8B-B14F-4D97-AF65-F5344CB8AC3E}">
        <p14:creationId xmlns:p14="http://schemas.microsoft.com/office/powerpoint/2010/main" val="26757479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June 2025</a:t>
            </a:r>
          </a:p>
        </p:txBody>
      </p:sp>
      <p:sp>
        <p:nvSpPr>
          <p:cNvPr id="5" name="Footer Placeholder 4"/>
          <p:cNvSpPr>
            <a:spLocks noGrp="1"/>
          </p:cNvSpPr>
          <p:nvPr>
            <p:ph type="ftr" sz="quarter" idx="11"/>
          </p:nvPr>
        </p:nvSpPr>
        <p:spPr/>
        <p:txBody>
          <a:bodyPr/>
          <a:lstStyle/>
          <a:p>
            <a:r>
              <a:rPr lang="en-US"/>
              <a:t>Parrott--Taking stock of driver pay regulation</a:t>
            </a:r>
          </a:p>
        </p:txBody>
      </p:sp>
      <p:sp>
        <p:nvSpPr>
          <p:cNvPr id="6" name="Slide Number Placeholder 5"/>
          <p:cNvSpPr>
            <a:spLocks noGrp="1"/>
          </p:cNvSpPr>
          <p:nvPr>
            <p:ph type="sldNum" sz="quarter" idx="12"/>
          </p:nvPr>
        </p:nvSpPr>
        <p:spPr/>
        <p:txBody>
          <a:bodyPr/>
          <a:lstStyle/>
          <a:p>
            <a:fld id="{B330FB8B-015B-4BB6-AD14-7BEA45E4DF49}" type="slidenum">
              <a:rPr lang="en-US" smtClean="0"/>
              <a:t>‹#›</a:t>
            </a:fld>
            <a:endParaRPr lang="en-US"/>
          </a:p>
        </p:txBody>
      </p:sp>
    </p:spTree>
    <p:extLst>
      <p:ext uri="{BB962C8B-B14F-4D97-AF65-F5344CB8AC3E}">
        <p14:creationId xmlns:p14="http://schemas.microsoft.com/office/powerpoint/2010/main" val="26562186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0A258-5853-41E4-80A7-885336F5C90C}"/>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0F50B6E-2527-494A-A716-F1939240699B}"/>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4D4797A-0094-43AF-B800-AF3E7ED9E5C2}"/>
              </a:ext>
            </a:extLst>
          </p:cNvPr>
          <p:cNvSpPr>
            <a:spLocks noGrp="1"/>
          </p:cNvSpPr>
          <p:nvPr>
            <p:ph type="dt" sz="half" idx="10"/>
          </p:nvPr>
        </p:nvSpPr>
        <p:spPr/>
        <p:txBody>
          <a:bodyPr/>
          <a:lstStyle/>
          <a:p>
            <a:r>
              <a:rPr lang="en-US"/>
              <a:t>June 2025</a:t>
            </a:r>
          </a:p>
        </p:txBody>
      </p:sp>
      <p:sp>
        <p:nvSpPr>
          <p:cNvPr id="5" name="Footer Placeholder 4">
            <a:extLst>
              <a:ext uri="{FF2B5EF4-FFF2-40B4-BE49-F238E27FC236}">
                <a16:creationId xmlns:a16="http://schemas.microsoft.com/office/drawing/2014/main" id="{6638E918-5EBB-4AA0-8446-24E757B0E593}"/>
              </a:ext>
            </a:extLst>
          </p:cNvPr>
          <p:cNvSpPr>
            <a:spLocks noGrp="1"/>
          </p:cNvSpPr>
          <p:nvPr>
            <p:ph type="ftr" sz="quarter" idx="11"/>
          </p:nvPr>
        </p:nvSpPr>
        <p:spPr/>
        <p:txBody>
          <a:bodyPr/>
          <a:lstStyle/>
          <a:p>
            <a:r>
              <a:rPr lang="en-US"/>
              <a:t>Parrott--Taking stock of driver pay regulation</a:t>
            </a:r>
          </a:p>
        </p:txBody>
      </p:sp>
      <p:sp>
        <p:nvSpPr>
          <p:cNvPr id="6" name="Slide Number Placeholder 5">
            <a:extLst>
              <a:ext uri="{FF2B5EF4-FFF2-40B4-BE49-F238E27FC236}">
                <a16:creationId xmlns:a16="http://schemas.microsoft.com/office/drawing/2014/main" id="{445C1D42-4210-49E2-9D04-53FAAA7D7813}"/>
              </a:ext>
            </a:extLst>
          </p:cNvPr>
          <p:cNvSpPr>
            <a:spLocks noGrp="1"/>
          </p:cNvSpPr>
          <p:nvPr>
            <p:ph type="sldNum" sz="quarter" idx="12"/>
          </p:nvPr>
        </p:nvSpPr>
        <p:spPr/>
        <p:txBody>
          <a:bodyPr/>
          <a:lstStyle/>
          <a:p>
            <a:fld id="{46BFA575-CEE2-4CA1-8725-655294505ED8}" type="slidenum">
              <a:rPr lang="en-US" smtClean="0"/>
              <a:t>‹#›</a:t>
            </a:fld>
            <a:endParaRPr lang="en-US"/>
          </a:p>
        </p:txBody>
      </p:sp>
    </p:spTree>
    <p:extLst>
      <p:ext uri="{BB962C8B-B14F-4D97-AF65-F5344CB8AC3E}">
        <p14:creationId xmlns:p14="http://schemas.microsoft.com/office/powerpoint/2010/main" val="41351581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C9C5F-60A9-4242-9084-EF097420A2F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5F121F-0B67-433D-8B28-4D9ADAF50A4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AE38B68-62D7-4671-B0A7-4FE832466D0B}"/>
              </a:ext>
            </a:extLst>
          </p:cNvPr>
          <p:cNvSpPr>
            <a:spLocks noGrp="1"/>
          </p:cNvSpPr>
          <p:nvPr>
            <p:ph type="dt" sz="half" idx="10"/>
          </p:nvPr>
        </p:nvSpPr>
        <p:spPr/>
        <p:txBody>
          <a:bodyPr/>
          <a:lstStyle/>
          <a:p>
            <a:r>
              <a:rPr lang="en-US"/>
              <a:t>June 2025</a:t>
            </a:r>
          </a:p>
        </p:txBody>
      </p:sp>
      <p:sp>
        <p:nvSpPr>
          <p:cNvPr id="5" name="Footer Placeholder 4">
            <a:extLst>
              <a:ext uri="{FF2B5EF4-FFF2-40B4-BE49-F238E27FC236}">
                <a16:creationId xmlns:a16="http://schemas.microsoft.com/office/drawing/2014/main" id="{6DB1C136-D242-4FB7-8AFC-4EFD82DB1BB7}"/>
              </a:ext>
            </a:extLst>
          </p:cNvPr>
          <p:cNvSpPr>
            <a:spLocks noGrp="1"/>
          </p:cNvSpPr>
          <p:nvPr>
            <p:ph type="ftr" sz="quarter" idx="11"/>
          </p:nvPr>
        </p:nvSpPr>
        <p:spPr/>
        <p:txBody>
          <a:bodyPr/>
          <a:lstStyle/>
          <a:p>
            <a:r>
              <a:rPr lang="en-US"/>
              <a:t>Parrott--Taking stock of driver pay regulation</a:t>
            </a:r>
          </a:p>
        </p:txBody>
      </p:sp>
      <p:sp>
        <p:nvSpPr>
          <p:cNvPr id="6" name="Slide Number Placeholder 5">
            <a:extLst>
              <a:ext uri="{FF2B5EF4-FFF2-40B4-BE49-F238E27FC236}">
                <a16:creationId xmlns:a16="http://schemas.microsoft.com/office/drawing/2014/main" id="{1A9290F3-B971-4209-B3EE-D35BC6CDB3B4}"/>
              </a:ext>
            </a:extLst>
          </p:cNvPr>
          <p:cNvSpPr>
            <a:spLocks noGrp="1"/>
          </p:cNvSpPr>
          <p:nvPr>
            <p:ph type="sldNum" sz="quarter" idx="12"/>
          </p:nvPr>
        </p:nvSpPr>
        <p:spPr/>
        <p:txBody>
          <a:bodyPr/>
          <a:lstStyle/>
          <a:p>
            <a:fld id="{46BFA575-CEE2-4CA1-8725-655294505ED8}" type="slidenum">
              <a:rPr lang="en-US" smtClean="0"/>
              <a:t>‹#›</a:t>
            </a:fld>
            <a:endParaRPr lang="en-US"/>
          </a:p>
        </p:txBody>
      </p:sp>
    </p:spTree>
    <p:extLst>
      <p:ext uri="{BB962C8B-B14F-4D97-AF65-F5344CB8AC3E}">
        <p14:creationId xmlns:p14="http://schemas.microsoft.com/office/powerpoint/2010/main" val="36161449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89017-475C-4404-AD8B-58D07F74A164}"/>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EF9F6C6-BBE4-4679-815E-A8EB8B4DE7B2}"/>
              </a:ext>
            </a:extLst>
          </p:cNvPr>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2A05A30-F280-404C-9CE7-DDAFA72528EC}"/>
              </a:ext>
            </a:extLst>
          </p:cNvPr>
          <p:cNvSpPr>
            <a:spLocks noGrp="1"/>
          </p:cNvSpPr>
          <p:nvPr>
            <p:ph type="dt" sz="half" idx="10"/>
          </p:nvPr>
        </p:nvSpPr>
        <p:spPr/>
        <p:txBody>
          <a:bodyPr/>
          <a:lstStyle/>
          <a:p>
            <a:r>
              <a:rPr lang="en-US"/>
              <a:t>June 2025</a:t>
            </a:r>
          </a:p>
        </p:txBody>
      </p:sp>
      <p:sp>
        <p:nvSpPr>
          <p:cNvPr id="5" name="Footer Placeholder 4">
            <a:extLst>
              <a:ext uri="{FF2B5EF4-FFF2-40B4-BE49-F238E27FC236}">
                <a16:creationId xmlns:a16="http://schemas.microsoft.com/office/drawing/2014/main" id="{64DE6F88-8AE3-41F5-9686-4A3078D6DABE}"/>
              </a:ext>
            </a:extLst>
          </p:cNvPr>
          <p:cNvSpPr>
            <a:spLocks noGrp="1"/>
          </p:cNvSpPr>
          <p:nvPr>
            <p:ph type="ftr" sz="quarter" idx="11"/>
          </p:nvPr>
        </p:nvSpPr>
        <p:spPr/>
        <p:txBody>
          <a:bodyPr/>
          <a:lstStyle/>
          <a:p>
            <a:r>
              <a:rPr lang="en-US"/>
              <a:t>Parrott--Taking stock of driver pay regulation</a:t>
            </a:r>
          </a:p>
        </p:txBody>
      </p:sp>
      <p:sp>
        <p:nvSpPr>
          <p:cNvPr id="6" name="Slide Number Placeholder 5">
            <a:extLst>
              <a:ext uri="{FF2B5EF4-FFF2-40B4-BE49-F238E27FC236}">
                <a16:creationId xmlns:a16="http://schemas.microsoft.com/office/drawing/2014/main" id="{0C07C328-6C6F-4040-9F96-B8B53D17649B}"/>
              </a:ext>
            </a:extLst>
          </p:cNvPr>
          <p:cNvSpPr>
            <a:spLocks noGrp="1"/>
          </p:cNvSpPr>
          <p:nvPr>
            <p:ph type="sldNum" sz="quarter" idx="12"/>
          </p:nvPr>
        </p:nvSpPr>
        <p:spPr/>
        <p:txBody>
          <a:bodyPr/>
          <a:lstStyle/>
          <a:p>
            <a:fld id="{46BFA575-CEE2-4CA1-8725-655294505ED8}" type="slidenum">
              <a:rPr lang="en-US" smtClean="0"/>
              <a:t>‹#›</a:t>
            </a:fld>
            <a:endParaRPr lang="en-US"/>
          </a:p>
        </p:txBody>
      </p:sp>
    </p:spTree>
    <p:extLst>
      <p:ext uri="{BB962C8B-B14F-4D97-AF65-F5344CB8AC3E}">
        <p14:creationId xmlns:p14="http://schemas.microsoft.com/office/powerpoint/2010/main" val="20604897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6FD8F-C336-435F-A64A-B2801E43B9E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A793E4C-42E9-4D2E-A63D-F09981E9BE04}"/>
              </a:ext>
            </a:extLst>
          </p:cNvPr>
          <p:cNvSpPr>
            <a:spLocks noGrp="1"/>
          </p:cNvSpPr>
          <p:nvPr>
            <p:ph sz="half" idx="1"/>
          </p:nvPr>
        </p:nvSpPr>
        <p:spPr>
          <a:xfrm>
            <a:off x="628650" y="1825625"/>
            <a:ext cx="38671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E4AC12E-8E5C-4C2E-8417-6251AA46067B}"/>
              </a:ext>
            </a:extLst>
          </p:cNvPr>
          <p:cNvSpPr>
            <a:spLocks noGrp="1"/>
          </p:cNvSpPr>
          <p:nvPr>
            <p:ph sz="half" idx="2"/>
          </p:nvPr>
        </p:nvSpPr>
        <p:spPr>
          <a:xfrm>
            <a:off x="4648200" y="1825625"/>
            <a:ext cx="38671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5315DBC-EA99-4E1F-8276-DA9D05D3E1A6}"/>
              </a:ext>
            </a:extLst>
          </p:cNvPr>
          <p:cNvSpPr>
            <a:spLocks noGrp="1"/>
          </p:cNvSpPr>
          <p:nvPr>
            <p:ph type="dt" sz="half" idx="10"/>
          </p:nvPr>
        </p:nvSpPr>
        <p:spPr/>
        <p:txBody>
          <a:bodyPr/>
          <a:lstStyle/>
          <a:p>
            <a:r>
              <a:rPr lang="en-US"/>
              <a:t>June 2025</a:t>
            </a:r>
          </a:p>
        </p:txBody>
      </p:sp>
      <p:sp>
        <p:nvSpPr>
          <p:cNvPr id="6" name="Footer Placeholder 5">
            <a:extLst>
              <a:ext uri="{FF2B5EF4-FFF2-40B4-BE49-F238E27FC236}">
                <a16:creationId xmlns:a16="http://schemas.microsoft.com/office/drawing/2014/main" id="{7DD3B168-5CF6-40BA-8832-9F3AF1513877}"/>
              </a:ext>
            </a:extLst>
          </p:cNvPr>
          <p:cNvSpPr>
            <a:spLocks noGrp="1"/>
          </p:cNvSpPr>
          <p:nvPr>
            <p:ph type="ftr" sz="quarter" idx="11"/>
          </p:nvPr>
        </p:nvSpPr>
        <p:spPr/>
        <p:txBody>
          <a:bodyPr/>
          <a:lstStyle/>
          <a:p>
            <a:r>
              <a:rPr lang="en-US"/>
              <a:t>Parrott--Taking stock of driver pay regulation</a:t>
            </a:r>
          </a:p>
        </p:txBody>
      </p:sp>
      <p:sp>
        <p:nvSpPr>
          <p:cNvPr id="7" name="Slide Number Placeholder 6">
            <a:extLst>
              <a:ext uri="{FF2B5EF4-FFF2-40B4-BE49-F238E27FC236}">
                <a16:creationId xmlns:a16="http://schemas.microsoft.com/office/drawing/2014/main" id="{C755A5D2-C3EC-48A7-BA0B-6155142A0207}"/>
              </a:ext>
            </a:extLst>
          </p:cNvPr>
          <p:cNvSpPr>
            <a:spLocks noGrp="1"/>
          </p:cNvSpPr>
          <p:nvPr>
            <p:ph type="sldNum" sz="quarter" idx="12"/>
          </p:nvPr>
        </p:nvSpPr>
        <p:spPr/>
        <p:txBody>
          <a:bodyPr/>
          <a:lstStyle/>
          <a:p>
            <a:fld id="{46BFA575-CEE2-4CA1-8725-655294505ED8}" type="slidenum">
              <a:rPr lang="en-US" smtClean="0"/>
              <a:t>‹#›</a:t>
            </a:fld>
            <a:endParaRPr lang="en-US"/>
          </a:p>
        </p:txBody>
      </p:sp>
    </p:spTree>
    <p:extLst>
      <p:ext uri="{BB962C8B-B14F-4D97-AF65-F5344CB8AC3E}">
        <p14:creationId xmlns:p14="http://schemas.microsoft.com/office/powerpoint/2010/main" val="14690921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E008B9-9170-4D45-8F30-DA998BD732A5}"/>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AAD2255-C25D-4418-83D0-508DF4B190B2}"/>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AC99CDC-B7AF-447A-B850-E5E24FD7B6BE}"/>
              </a:ext>
            </a:extLst>
          </p:cNvPr>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7D891BD-17E7-4E49-AE8D-51A52D19A52D}"/>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B7D60C2-37BD-43F0-A342-D25ED796E1B3}"/>
              </a:ext>
            </a:extLst>
          </p:cNvPr>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BC4A2B3-BC18-4BAF-8A9C-D2F9A0489FBF}"/>
              </a:ext>
            </a:extLst>
          </p:cNvPr>
          <p:cNvSpPr>
            <a:spLocks noGrp="1"/>
          </p:cNvSpPr>
          <p:nvPr>
            <p:ph type="dt" sz="half" idx="10"/>
          </p:nvPr>
        </p:nvSpPr>
        <p:spPr/>
        <p:txBody>
          <a:bodyPr/>
          <a:lstStyle/>
          <a:p>
            <a:r>
              <a:rPr lang="en-US"/>
              <a:t>June 2025</a:t>
            </a:r>
          </a:p>
        </p:txBody>
      </p:sp>
      <p:sp>
        <p:nvSpPr>
          <p:cNvPr id="8" name="Footer Placeholder 7">
            <a:extLst>
              <a:ext uri="{FF2B5EF4-FFF2-40B4-BE49-F238E27FC236}">
                <a16:creationId xmlns:a16="http://schemas.microsoft.com/office/drawing/2014/main" id="{9E008F0A-4797-4FC4-BF34-755C31C0B352}"/>
              </a:ext>
            </a:extLst>
          </p:cNvPr>
          <p:cNvSpPr>
            <a:spLocks noGrp="1"/>
          </p:cNvSpPr>
          <p:nvPr>
            <p:ph type="ftr" sz="quarter" idx="11"/>
          </p:nvPr>
        </p:nvSpPr>
        <p:spPr/>
        <p:txBody>
          <a:bodyPr/>
          <a:lstStyle/>
          <a:p>
            <a:r>
              <a:rPr lang="en-US"/>
              <a:t>Parrott--Taking stock of driver pay regulation</a:t>
            </a:r>
          </a:p>
        </p:txBody>
      </p:sp>
      <p:sp>
        <p:nvSpPr>
          <p:cNvPr id="9" name="Slide Number Placeholder 8">
            <a:extLst>
              <a:ext uri="{FF2B5EF4-FFF2-40B4-BE49-F238E27FC236}">
                <a16:creationId xmlns:a16="http://schemas.microsoft.com/office/drawing/2014/main" id="{96C1A226-A5C3-41D8-8676-3CD4BC771E45}"/>
              </a:ext>
            </a:extLst>
          </p:cNvPr>
          <p:cNvSpPr>
            <a:spLocks noGrp="1"/>
          </p:cNvSpPr>
          <p:nvPr>
            <p:ph type="sldNum" sz="quarter" idx="12"/>
          </p:nvPr>
        </p:nvSpPr>
        <p:spPr/>
        <p:txBody>
          <a:bodyPr/>
          <a:lstStyle/>
          <a:p>
            <a:fld id="{46BFA575-CEE2-4CA1-8725-655294505ED8}" type="slidenum">
              <a:rPr lang="en-US" smtClean="0"/>
              <a:t>‹#›</a:t>
            </a:fld>
            <a:endParaRPr lang="en-US"/>
          </a:p>
        </p:txBody>
      </p:sp>
    </p:spTree>
    <p:extLst>
      <p:ext uri="{BB962C8B-B14F-4D97-AF65-F5344CB8AC3E}">
        <p14:creationId xmlns:p14="http://schemas.microsoft.com/office/powerpoint/2010/main" val="29580923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FA5749-2306-478D-B53B-23B0B9EDFCE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FB6B6D1-FDBF-4719-B6A0-92916891D4EF}"/>
              </a:ext>
            </a:extLst>
          </p:cNvPr>
          <p:cNvSpPr>
            <a:spLocks noGrp="1"/>
          </p:cNvSpPr>
          <p:nvPr>
            <p:ph type="dt" sz="half" idx="10"/>
          </p:nvPr>
        </p:nvSpPr>
        <p:spPr/>
        <p:txBody>
          <a:bodyPr/>
          <a:lstStyle/>
          <a:p>
            <a:r>
              <a:rPr lang="en-US"/>
              <a:t>June 2025</a:t>
            </a:r>
          </a:p>
        </p:txBody>
      </p:sp>
      <p:sp>
        <p:nvSpPr>
          <p:cNvPr id="4" name="Footer Placeholder 3">
            <a:extLst>
              <a:ext uri="{FF2B5EF4-FFF2-40B4-BE49-F238E27FC236}">
                <a16:creationId xmlns:a16="http://schemas.microsoft.com/office/drawing/2014/main" id="{B0A3BF2A-AA98-4F3B-94BA-BBC7A6F87C65}"/>
              </a:ext>
            </a:extLst>
          </p:cNvPr>
          <p:cNvSpPr>
            <a:spLocks noGrp="1"/>
          </p:cNvSpPr>
          <p:nvPr>
            <p:ph type="ftr" sz="quarter" idx="11"/>
          </p:nvPr>
        </p:nvSpPr>
        <p:spPr/>
        <p:txBody>
          <a:bodyPr/>
          <a:lstStyle/>
          <a:p>
            <a:r>
              <a:rPr lang="en-US"/>
              <a:t>Parrott--Taking stock of driver pay regulation</a:t>
            </a:r>
          </a:p>
        </p:txBody>
      </p:sp>
      <p:sp>
        <p:nvSpPr>
          <p:cNvPr id="5" name="Slide Number Placeholder 4">
            <a:extLst>
              <a:ext uri="{FF2B5EF4-FFF2-40B4-BE49-F238E27FC236}">
                <a16:creationId xmlns:a16="http://schemas.microsoft.com/office/drawing/2014/main" id="{C5895764-6EF1-44A3-876A-369778D4048C}"/>
              </a:ext>
            </a:extLst>
          </p:cNvPr>
          <p:cNvSpPr>
            <a:spLocks noGrp="1"/>
          </p:cNvSpPr>
          <p:nvPr>
            <p:ph type="sldNum" sz="quarter" idx="12"/>
          </p:nvPr>
        </p:nvSpPr>
        <p:spPr/>
        <p:txBody>
          <a:bodyPr/>
          <a:lstStyle/>
          <a:p>
            <a:fld id="{46BFA575-CEE2-4CA1-8725-655294505ED8}" type="slidenum">
              <a:rPr lang="en-US" smtClean="0"/>
              <a:t>‹#›</a:t>
            </a:fld>
            <a:endParaRPr lang="en-US"/>
          </a:p>
        </p:txBody>
      </p:sp>
    </p:spTree>
    <p:extLst>
      <p:ext uri="{BB962C8B-B14F-4D97-AF65-F5344CB8AC3E}">
        <p14:creationId xmlns:p14="http://schemas.microsoft.com/office/powerpoint/2010/main" val="1812401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CEA33EB-43F5-4910-AA02-B35D14FB9545}"/>
              </a:ext>
            </a:extLst>
          </p:cNvPr>
          <p:cNvSpPr>
            <a:spLocks noGrp="1"/>
          </p:cNvSpPr>
          <p:nvPr>
            <p:ph type="dt" sz="half" idx="10"/>
          </p:nvPr>
        </p:nvSpPr>
        <p:spPr/>
        <p:txBody>
          <a:bodyPr/>
          <a:lstStyle/>
          <a:p>
            <a:r>
              <a:rPr lang="en-US"/>
              <a:t>June 2025</a:t>
            </a:r>
          </a:p>
        </p:txBody>
      </p:sp>
      <p:sp>
        <p:nvSpPr>
          <p:cNvPr id="3" name="Footer Placeholder 2">
            <a:extLst>
              <a:ext uri="{FF2B5EF4-FFF2-40B4-BE49-F238E27FC236}">
                <a16:creationId xmlns:a16="http://schemas.microsoft.com/office/drawing/2014/main" id="{3D402ABE-1061-4292-B157-EB8665C397CA}"/>
              </a:ext>
            </a:extLst>
          </p:cNvPr>
          <p:cNvSpPr>
            <a:spLocks noGrp="1"/>
          </p:cNvSpPr>
          <p:nvPr>
            <p:ph type="ftr" sz="quarter" idx="11"/>
          </p:nvPr>
        </p:nvSpPr>
        <p:spPr/>
        <p:txBody>
          <a:bodyPr/>
          <a:lstStyle/>
          <a:p>
            <a:r>
              <a:rPr lang="en-US"/>
              <a:t>Parrott--Taking stock of driver pay regulation</a:t>
            </a:r>
          </a:p>
        </p:txBody>
      </p:sp>
      <p:sp>
        <p:nvSpPr>
          <p:cNvPr id="4" name="Slide Number Placeholder 3">
            <a:extLst>
              <a:ext uri="{FF2B5EF4-FFF2-40B4-BE49-F238E27FC236}">
                <a16:creationId xmlns:a16="http://schemas.microsoft.com/office/drawing/2014/main" id="{2A27400B-DA4F-40DD-84FC-A8FFF32029C8}"/>
              </a:ext>
            </a:extLst>
          </p:cNvPr>
          <p:cNvSpPr>
            <a:spLocks noGrp="1"/>
          </p:cNvSpPr>
          <p:nvPr>
            <p:ph type="sldNum" sz="quarter" idx="12"/>
          </p:nvPr>
        </p:nvSpPr>
        <p:spPr/>
        <p:txBody>
          <a:bodyPr/>
          <a:lstStyle/>
          <a:p>
            <a:fld id="{46BFA575-CEE2-4CA1-8725-655294505ED8}" type="slidenum">
              <a:rPr lang="en-US" smtClean="0"/>
              <a:t>‹#›</a:t>
            </a:fld>
            <a:endParaRPr lang="en-US"/>
          </a:p>
        </p:txBody>
      </p:sp>
    </p:spTree>
    <p:extLst>
      <p:ext uri="{BB962C8B-B14F-4D97-AF65-F5344CB8AC3E}">
        <p14:creationId xmlns:p14="http://schemas.microsoft.com/office/powerpoint/2010/main" val="282347054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32244C-5DBD-4CA1-A3D6-4F5A49C5A367}"/>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C4DAA7B-50EB-4E1E-86AF-5AE6E7AEB658}"/>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B7937D2-D870-4AF4-9C1B-87A12A333934}"/>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F7264B5-3DE3-46B1-B2C9-1D6CC3C154DB}"/>
              </a:ext>
            </a:extLst>
          </p:cNvPr>
          <p:cNvSpPr>
            <a:spLocks noGrp="1"/>
          </p:cNvSpPr>
          <p:nvPr>
            <p:ph type="dt" sz="half" idx="10"/>
          </p:nvPr>
        </p:nvSpPr>
        <p:spPr/>
        <p:txBody>
          <a:bodyPr/>
          <a:lstStyle/>
          <a:p>
            <a:r>
              <a:rPr lang="en-US"/>
              <a:t>June 2025</a:t>
            </a:r>
          </a:p>
        </p:txBody>
      </p:sp>
      <p:sp>
        <p:nvSpPr>
          <p:cNvPr id="6" name="Footer Placeholder 5">
            <a:extLst>
              <a:ext uri="{FF2B5EF4-FFF2-40B4-BE49-F238E27FC236}">
                <a16:creationId xmlns:a16="http://schemas.microsoft.com/office/drawing/2014/main" id="{42F42963-F8BD-4EC0-B5E1-708C3683381F}"/>
              </a:ext>
            </a:extLst>
          </p:cNvPr>
          <p:cNvSpPr>
            <a:spLocks noGrp="1"/>
          </p:cNvSpPr>
          <p:nvPr>
            <p:ph type="ftr" sz="quarter" idx="11"/>
          </p:nvPr>
        </p:nvSpPr>
        <p:spPr/>
        <p:txBody>
          <a:bodyPr/>
          <a:lstStyle/>
          <a:p>
            <a:r>
              <a:rPr lang="en-US"/>
              <a:t>Parrott--Taking stock of driver pay regulation</a:t>
            </a:r>
          </a:p>
        </p:txBody>
      </p:sp>
      <p:sp>
        <p:nvSpPr>
          <p:cNvPr id="7" name="Slide Number Placeholder 6">
            <a:extLst>
              <a:ext uri="{FF2B5EF4-FFF2-40B4-BE49-F238E27FC236}">
                <a16:creationId xmlns:a16="http://schemas.microsoft.com/office/drawing/2014/main" id="{622FB3F1-1C73-4000-ACE9-0FFF5580F0F4}"/>
              </a:ext>
            </a:extLst>
          </p:cNvPr>
          <p:cNvSpPr>
            <a:spLocks noGrp="1"/>
          </p:cNvSpPr>
          <p:nvPr>
            <p:ph type="sldNum" sz="quarter" idx="12"/>
          </p:nvPr>
        </p:nvSpPr>
        <p:spPr/>
        <p:txBody>
          <a:bodyPr/>
          <a:lstStyle/>
          <a:p>
            <a:fld id="{46BFA575-CEE2-4CA1-8725-655294505ED8}" type="slidenum">
              <a:rPr lang="en-US" smtClean="0"/>
              <a:t>‹#›</a:t>
            </a:fld>
            <a:endParaRPr lang="en-US"/>
          </a:p>
        </p:txBody>
      </p:sp>
    </p:spTree>
    <p:extLst>
      <p:ext uri="{BB962C8B-B14F-4D97-AF65-F5344CB8AC3E}">
        <p14:creationId xmlns:p14="http://schemas.microsoft.com/office/powerpoint/2010/main" val="22685646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57200" y="1600200"/>
            <a:ext cx="5535618" cy="2283702"/>
          </a:xfrm>
          <a:solidFill>
            <a:schemeClr val="bg1"/>
          </a:solidFill>
        </p:spPr>
        <p:txBody>
          <a:bodyPr wrap="square">
            <a:sp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6">
            <a:extLst>
              <a:ext uri="{FF2B5EF4-FFF2-40B4-BE49-F238E27FC236}">
                <a16:creationId xmlns:a16="http://schemas.microsoft.com/office/drawing/2014/main" id="{8A30C11A-6B73-4454-AE6E-2D401CB6058A}"/>
              </a:ext>
            </a:extLst>
          </p:cNvPr>
          <p:cNvSpPr>
            <a:spLocks noGrp="1"/>
          </p:cNvSpPr>
          <p:nvPr>
            <p:ph type="title"/>
          </p:nvPr>
        </p:nvSpPr>
        <p:spPr/>
        <p:txBody>
          <a:bodyPr/>
          <a:lstStyle/>
          <a:p>
            <a:r>
              <a:rPr lang="en-US"/>
              <a:t>Click to edit Master title style</a:t>
            </a:r>
          </a:p>
        </p:txBody>
      </p:sp>
      <p:sp>
        <p:nvSpPr>
          <p:cNvPr id="8" name="Date Placeholder 7">
            <a:extLst>
              <a:ext uri="{FF2B5EF4-FFF2-40B4-BE49-F238E27FC236}">
                <a16:creationId xmlns:a16="http://schemas.microsoft.com/office/drawing/2014/main" id="{1F3F0F38-BDC0-4950-A3F6-7101BA79C821}"/>
              </a:ext>
            </a:extLst>
          </p:cNvPr>
          <p:cNvSpPr>
            <a:spLocks noGrp="1"/>
          </p:cNvSpPr>
          <p:nvPr>
            <p:ph type="dt" sz="half" idx="10"/>
          </p:nvPr>
        </p:nvSpPr>
        <p:spPr/>
        <p:txBody>
          <a:bodyPr/>
          <a:lstStyle/>
          <a:p>
            <a:r>
              <a:rPr lang="en-US"/>
              <a:t>June 2025</a:t>
            </a:r>
          </a:p>
        </p:txBody>
      </p:sp>
      <p:sp>
        <p:nvSpPr>
          <p:cNvPr id="9" name="Footer Placeholder 8">
            <a:extLst>
              <a:ext uri="{FF2B5EF4-FFF2-40B4-BE49-F238E27FC236}">
                <a16:creationId xmlns:a16="http://schemas.microsoft.com/office/drawing/2014/main" id="{578A266E-CA52-4CA5-8C9A-C64808D3B093}"/>
              </a:ext>
            </a:extLst>
          </p:cNvPr>
          <p:cNvSpPr>
            <a:spLocks noGrp="1"/>
          </p:cNvSpPr>
          <p:nvPr>
            <p:ph type="ftr" sz="quarter" idx="11"/>
          </p:nvPr>
        </p:nvSpPr>
        <p:spPr/>
        <p:txBody>
          <a:bodyPr/>
          <a:lstStyle/>
          <a:p>
            <a:r>
              <a:rPr lang="en-US"/>
              <a:t>Parrott--Taking stock of driver pay regulation</a:t>
            </a:r>
          </a:p>
        </p:txBody>
      </p:sp>
      <p:sp>
        <p:nvSpPr>
          <p:cNvPr id="10" name="Slide Number Placeholder 9">
            <a:extLst>
              <a:ext uri="{FF2B5EF4-FFF2-40B4-BE49-F238E27FC236}">
                <a16:creationId xmlns:a16="http://schemas.microsoft.com/office/drawing/2014/main" id="{4DBCCFBC-46DE-48BE-A797-6B318047D67A}"/>
              </a:ext>
            </a:extLst>
          </p:cNvPr>
          <p:cNvSpPr>
            <a:spLocks noGrp="1"/>
          </p:cNvSpPr>
          <p:nvPr>
            <p:ph type="sldNum" sz="quarter" idx="12"/>
          </p:nvPr>
        </p:nvSpPr>
        <p:spPr/>
        <p:txBody>
          <a:bodyPr/>
          <a:lstStyle/>
          <a:p>
            <a:fld id="{B330FB8B-015B-4BB6-AD14-7BEA45E4DF49}" type="slidenum">
              <a:rPr lang="en-US" smtClean="0"/>
              <a:t>‹#›</a:t>
            </a:fld>
            <a:endParaRPr lang="en-US"/>
          </a:p>
        </p:txBody>
      </p:sp>
      <p:sp>
        <p:nvSpPr>
          <p:cNvPr id="11" name="TextBox 10">
            <a:extLst>
              <a:ext uri="{FF2B5EF4-FFF2-40B4-BE49-F238E27FC236}">
                <a16:creationId xmlns:a16="http://schemas.microsoft.com/office/drawing/2014/main" id="{BCB2BCEA-A431-44DF-BA0E-FFC40FE66282}"/>
              </a:ext>
            </a:extLst>
          </p:cNvPr>
          <p:cNvSpPr txBox="1"/>
          <p:nvPr userDrawn="1"/>
        </p:nvSpPr>
        <p:spPr>
          <a:xfrm>
            <a:off x="3657600" y="2743200"/>
            <a:ext cx="1251531" cy="369332"/>
          </a:xfrm>
          <a:prstGeom prst="rect">
            <a:avLst/>
          </a:prstGeom>
          <a:noFill/>
        </p:spPr>
        <p:txBody>
          <a:bodyPr wrap="square" rtlCol="0">
            <a:spAutoFit/>
          </a:bodyPr>
          <a:lstStyle/>
          <a:p>
            <a:endParaRPr lang="en-US" dirty="0"/>
          </a:p>
        </p:txBody>
      </p:sp>
      <p:sp>
        <p:nvSpPr>
          <p:cNvPr id="12" name="TextBox 11">
            <a:extLst>
              <a:ext uri="{FF2B5EF4-FFF2-40B4-BE49-F238E27FC236}">
                <a16:creationId xmlns:a16="http://schemas.microsoft.com/office/drawing/2014/main" id="{15D2370D-90CA-436B-8C02-3BD7E6E37B5A}"/>
              </a:ext>
            </a:extLst>
          </p:cNvPr>
          <p:cNvSpPr txBox="1"/>
          <p:nvPr userDrawn="1"/>
        </p:nvSpPr>
        <p:spPr>
          <a:xfrm>
            <a:off x="4572000" y="1295400"/>
            <a:ext cx="457200" cy="1143000"/>
          </a:xfrm>
          <a:prstGeom prst="rect">
            <a:avLst/>
          </a:prstGeom>
          <a:noFill/>
        </p:spPr>
        <p:txBody>
          <a:bodyPr wrap="square" rtlCol="0">
            <a:spAutoFit/>
          </a:bodyPr>
          <a:lstStyle/>
          <a:p>
            <a:endParaRPr lang="en-US" dirty="0"/>
          </a:p>
        </p:txBody>
      </p:sp>
    </p:spTree>
    <p:extLst>
      <p:ext uri="{BB962C8B-B14F-4D97-AF65-F5344CB8AC3E}">
        <p14:creationId xmlns:p14="http://schemas.microsoft.com/office/powerpoint/2010/main" val="3236476900"/>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B12B9B-77E5-4BAA-ADD6-8C8D354DF7E9}"/>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E2272F6-A204-4933-A1FB-F5CEE786BF48}"/>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7B838AA-6D8F-41A1-A3D3-7308A6251F56}"/>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37BB684-F41C-49B5-BE6A-1A35B9991E6F}"/>
              </a:ext>
            </a:extLst>
          </p:cNvPr>
          <p:cNvSpPr>
            <a:spLocks noGrp="1"/>
          </p:cNvSpPr>
          <p:nvPr>
            <p:ph type="dt" sz="half" idx="10"/>
          </p:nvPr>
        </p:nvSpPr>
        <p:spPr/>
        <p:txBody>
          <a:bodyPr/>
          <a:lstStyle/>
          <a:p>
            <a:r>
              <a:rPr lang="en-US"/>
              <a:t>June 2025</a:t>
            </a:r>
          </a:p>
        </p:txBody>
      </p:sp>
      <p:sp>
        <p:nvSpPr>
          <p:cNvPr id="6" name="Footer Placeholder 5">
            <a:extLst>
              <a:ext uri="{FF2B5EF4-FFF2-40B4-BE49-F238E27FC236}">
                <a16:creationId xmlns:a16="http://schemas.microsoft.com/office/drawing/2014/main" id="{11CC6DB0-73B8-49AB-9F38-688EF2A8056B}"/>
              </a:ext>
            </a:extLst>
          </p:cNvPr>
          <p:cNvSpPr>
            <a:spLocks noGrp="1"/>
          </p:cNvSpPr>
          <p:nvPr>
            <p:ph type="ftr" sz="quarter" idx="11"/>
          </p:nvPr>
        </p:nvSpPr>
        <p:spPr/>
        <p:txBody>
          <a:bodyPr/>
          <a:lstStyle/>
          <a:p>
            <a:r>
              <a:rPr lang="en-US"/>
              <a:t>Parrott--Taking stock of driver pay regulation</a:t>
            </a:r>
          </a:p>
        </p:txBody>
      </p:sp>
      <p:sp>
        <p:nvSpPr>
          <p:cNvPr id="7" name="Slide Number Placeholder 6">
            <a:extLst>
              <a:ext uri="{FF2B5EF4-FFF2-40B4-BE49-F238E27FC236}">
                <a16:creationId xmlns:a16="http://schemas.microsoft.com/office/drawing/2014/main" id="{A7419936-90B4-4663-9C8B-D3A8CEE2CDC9}"/>
              </a:ext>
            </a:extLst>
          </p:cNvPr>
          <p:cNvSpPr>
            <a:spLocks noGrp="1"/>
          </p:cNvSpPr>
          <p:nvPr>
            <p:ph type="sldNum" sz="quarter" idx="12"/>
          </p:nvPr>
        </p:nvSpPr>
        <p:spPr/>
        <p:txBody>
          <a:bodyPr/>
          <a:lstStyle/>
          <a:p>
            <a:fld id="{46BFA575-CEE2-4CA1-8725-655294505ED8}" type="slidenum">
              <a:rPr lang="en-US" smtClean="0"/>
              <a:t>‹#›</a:t>
            </a:fld>
            <a:endParaRPr lang="en-US"/>
          </a:p>
        </p:txBody>
      </p:sp>
    </p:spTree>
    <p:extLst>
      <p:ext uri="{BB962C8B-B14F-4D97-AF65-F5344CB8AC3E}">
        <p14:creationId xmlns:p14="http://schemas.microsoft.com/office/powerpoint/2010/main" val="18312606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0AC9D-7375-4B30-8C7B-8BCD55404CA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EBF92F3-CAE5-4336-AAFD-93D115D7AEF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A79B48-9A9E-4706-AE84-B7F98A588E07}"/>
              </a:ext>
            </a:extLst>
          </p:cNvPr>
          <p:cNvSpPr>
            <a:spLocks noGrp="1"/>
          </p:cNvSpPr>
          <p:nvPr>
            <p:ph type="dt" sz="half" idx="10"/>
          </p:nvPr>
        </p:nvSpPr>
        <p:spPr/>
        <p:txBody>
          <a:bodyPr/>
          <a:lstStyle/>
          <a:p>
            <a:r>
              <a:rPr lang="en-US"/>
              <a:t>June 2025</a:t>
            </a:r>
          </a:p>
        </p:txBody>
      </p:sp>
      <p:sp>
        <p:nvSpPr>
          <p:cNvPr id="5" name="Footer Placeholder 4">
            <a:extLst>
              <a:ext uri="{FF2B5EF4-FFF2-40B4-BE49-F238E27FC236}">
                <a16:creationId xmlns:a16="http://schemas.microsoft.com/office/drawing/2014/main" id="{BBDC9C39-C262-4F02-87AE-9B8A72D77DAE}"/>
              </a:ext>
            </a:extLst>
          </p:cNvPr>
          <p:cNvSpPr>
            <a:spLocks noGrp="1"/>
          </p:cNvSpPr>
          <p:nvPr>
            <p:ph type="ftr" sz="quarter" idx="11"/>
          </p:nvPr>
        </p:nvSpPr>
        <p:spPr/>
        <p:txBody>
          <a:bodyPr/>
          <a:lstStyle/>
          <a:p>
            <a:r>
              <a:rPr lang="en-US"/>
              <a:t>Parrott--Taking stock of driver pay regulation</a:t>
            </a:r>
          </a:p>
        </p:txBody>
      </p:sp>
      <p:sp>
        <p:nvSpPr>
          <p:cNvPr id="6" name="Slide Number Placeholder 5">
            <a:extLst>
              <a:ext uri="{FF2B5EF4-FFF2-40B4-BE49-F238E27FC236}">
                <a16:creationId xmlns:a16="http://schemas.microsoft.com/office/drawing/2014/main" id="{0CE47DAA-7B5F-4923-B0B4-304507D44A72}"/>
              </a:ext>
            </a:extLst>
          </p:cNvPr>
          <p:cNvSpPr>
            <a:spLocks noGrp="1"/>
          </p:cNvSpPr>
          <p:nvPr>
            <p:ph type="sldNum" sz="quarter" idx="12"/>
          </p:nvPr>
        </p:nvSpPr>
        <p:spPr/>
        <p:txBody>
          <a:bodyPr/>
          <a:lstStyle/>
          <a:p>
            <a:fld id="{46BFA575-CEE2-4CA1-8725-655294505ED8}" type="slidenum">
              <a:rPr lang="en-US" smtClean="0"/>
              <a:t>‹#›</a:t>
            </a:fld>
            <a:endParaRPr lang="en-US"/>
          </a:p>
        </p:txBody>
      </p:sp>
    </p:spTree>
    <p:extLst>
      <p:ext uri="{BB962C8B-B14F-4D97-AF65-F5344CB8AC3E}">
        <p14:creationId xmlns:p14="http://schemas.microsoft.com/office/powerpoint/2010/main" val="33944269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3BA23D8-CA9E-4555-B9DC-89C1766A4E36}"/>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50EEA89-2921-4189-B476-674F04A0C5E4}"/>
              </a:ext>
            </a:extLst>
          </p:cNvPr>
          <p:cNvSpPr>
            <a:spLocks noGrp="1"/>
          </p:cNvSpPr>
          <p:nvPr>
            <p:ph type="body" orient="vert" idx="1"/>
          </p:nvPr>
        </p:nvSpPr>
        <p:spPr>
          <a:xfrm>
            <a:off x="628650" y="365125"/>
            <a:ext cx="57626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5ECDE6-EFA4-4166-B73B-9BA9A42FE491}"/>
              </a:ext>
            </a:extLst>
          </p:cNvPr>
          <p:cNvSpPr>
            <a:spLocks noGrp="1"/>
          </p:cNvSpPr>
          <p:nvPr>
            <p:ph type="dt" sz="half" idx="10"/>
          </p:nvPr>
        </p:nvSpPr>
        <p:spPr/>
        <p:txBody>
          <a:bodyPr/>
          <a:lstStyle/>
          <a:p>
            <a:r>
              <a:rPr lang="en-US"/>
              <a:t>June 2025</a:t>
            </a:r>
          </a:p>
        </p:txBody>
      </p:sp>
      <p:sp>
        <p:nvSpPr>
          <p:cNvPr id="5" name="Footer Placeholder 4">
            <a:extLst>
              <a:ext uri="{FF2B5EF4-FFF2-40B4-BE49-F238E27FC236}">
                <a16:creationId xmlns:a16="http://schemas.microsoft.com/office/drawing/2014/main" id="{6DE42C85-71C2-4B51-824F-316D68C00A4E}"/>
              </a:ext>
            </a:extLst>
          </p:cNvPr>
          <p:cNvSpPr>
            <a:spLocks noGrp="1"/>
          </p:cNvSpPr>
          <p:nvPr>
            <p:ph type="ftr" sz="quarter" idx="11"/>
          </p:nvPr>
        </p:nvSpPr>
        <p:spPr/>
        <p:txBody>
          <a:bodyPr/>
          <a:lstStyle/>
          <a:p>
            <a:r>
              <a:rPr lang="en-US"/>
              <a:t>Parrott--Taking stock of driver pay regulation</a:t>
            </a:r>
          </a:p>
        </p:txBody>
      </p:sp>
      <p:sp>
        <p:nvSpPr>
          <p:cNvPr id="6" name="Slide Number Placeholder 5">
            <a:extLst>
              <a:ext uri="{FF2B5EF4-FFF2-40B4-BE49-F238E27FC236}">
                <a16:creationId xmlns:a16="http://schemas.microsoft.com/office/drawing/2014/main" id="{6BD81536-13EE-414E-8233-FA06839C9713}"/>
              </a:ext>
            </a:extLst>
          </p:cNvPr>
          <p:cNvSpPr>
            <a:spLocks noGrp="1"/>
          </p:cNvSpPr>
          <p:nvPr>
            <p:ph type="sldNum" sz="quarter" idx="12"/>
          </p:nvPr>
        </p:nvSpPr>
        <p:spPr/>
        <p:txBody>
          <a:bodyPr/>
          <a:lstStyle/>
          <a:p>
            <a:fld id="{46BFA575-CEE2-4CA1-8725-655294505ED8}" type="slidenum">
              <a:rPr lang="en-US" smtClean="0"/>
              <a:t>‹#›</a:t>
            </a:fld>
            <a:endParaRPr lang="en-US"/>
          </a:p>
        </p:txBody>
      </p:sp>
    </p:spTree>
    <p:extLst>
      <p:ext uri="{BB962C8B-B14F-4D97-AF65-F5344CB8AC3E}">
        <p14:creationId xmlns:p14="http://schemas.microsoft.com/office/powerpoint/2010/main" val="414474076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FC00CB-1AF7-4066-87CA-B7221775352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3535714-8B11-4568-B21B-BF46908C8378}"/>
              </a:ext>
            </a:extLst>
          </p:cNvPr>
          <p:cNvSpPr>
            <a:spLocks noGrp="1"/>
          </p:cNvSpPr>
          <p:nvPr>
            <p:ph type="dt" sz="half" idx="10"/>
          </p:nvPr>
        </p:nvSpPr>
        <p:spPr/>
        <p:txBody>
          <a:bodyPr/>
          <a:lstStyle/>
          <a:p>
            <a:r>
              <a:rPr lang="en-US"/>
              <a:t>June 2025</a:t>
            </a:r>
          </a:p>
        </p:txBody>
      </p:sp>
      <p:sp>
        <p:nvSpPr>
          <p:cNvPr id="4" name="Footer Placeholder 3">
            <a:extLst>
              <a:ext uri="{FF2B5EF4-FFF2-40B4-BE49-F238E27FC236}">
                <a16:creationId xmlns:a16="http://schemas.microsoft.com/office/drawing/2014/main" id="{EC07DF2F-B5FE-4CAF-A1D8-168B62D6A0C4}"/>
              </a:ext>
            </a:extLst>
          </p:cNvPr>
          <p:cNvSpPr>
            <a:spLocks noGrp="1"/>
          </p:cNvSpPr>
          <p:nvPr>
            <p:ph type="ftr" sz="quarter" idx="11"/>
          </p:nvPr>
        </p:nvSpPr>
        <p:spPr/>
        <p:txBody>
          <a:bodyPr/>
          <a:lstStyle/>
          <a:p>
            <a:r>
              <a:rPr lang="en-US"/>
              <a:t>Parrott--Taking stock of driver pay regulation</a:t>
            </a:r>
          </a:p>
        </p:txBody>
      </p:sp>
      <p:sp>
        <p:nvSpPr>
          <p:cNvPr id="5" name="Slide Number Placeholder 4">
            <a:extLst>
              <a:ext uri="{FF2B5EF4-FFF2-40B4-BE49-F238E27FC236}">
                <a16:creationId xmlns:a16="http://schemas.microsoft.com/office/drawing/2014/main" id="{66F405A8-B907-4F46-82C4-C5E4D7BE4750}"/>
              </a:ext>
            </a:extLst>
          </p:cNvPr>
          <p:cNvSpPr>
            <a:spLocks noGrp="1"/>
          </p:cNvSpPr>
          <p:nvPr>
            <p:ph type="sldNum" sz="quarter" idx="12"/>
          </p:nvPr>
        </p:nvSpPr>
        <p:spPr/>
        <p:txBody>
          <a:bodyPr/>
          <a:lstStyle/>
          <a:p>
            <a:fld id="{46BFA575-CEE2-4CA1-8725-655294505ED8}" type="slidenum">
              <a:rPr lang="en-US" smtClean="0"/>
              <a:t>‹#›</a:t>
            </a:fld>
            <a:endParaRPr lang="en-US"/>
          </a:p>
        </p:txBody>
      </p:sp>
    </p:spTree>
    <p:extLst>
      <p:ext uri="{BB962C8B-B14F-4D97-AF65-F5344CB8AC3E}">
        <p14:creationId xmlns:p14="http://schemas.microsoft.com/office/powerpoint/2010/main" val="170097218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1F6BA6-5E5E-4F03-9758-41CA2583C7A2}"/>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D9E3B17-E729-4060-A379-0D5953910E55}"/>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508A22D-44A1-49F3-A679-A213D298D5CC}"/>
              </a:ext>
            </a:extLst>
          </p:cNvPr>
          <p:cNvSpPr>
            <a:spLocks noGrp="1"/>
          </p:cNvSpPr>
          <p:nvPr>
            <p:ph type="dt" sz="half" idx="10"/>
          </p:nvPr>
        </p:nvSpPr>
        <p:spPr/>
        <p:txBody>
          <a:bodyPr/>
          <a:lstStyle/>
          <a:p>
            <a:r>
              <a:rPr lang="en-US"/>
              <a:t>June 2025</a:t>
            </a:r>
          </a:p>
        </p:txBody>
      </p:sp>
      <p:sp>
        <p:nvSpPr>
          <p:cNvPr id="5" name="Footer Placeholder 4">
            <a:extLst>
              <a:ext uri="{FF2B5EF4-FFF2-40B4-BE49-F238E27FC236}">
                <a16:creationId xmlns:a16="http://schemas.microsoft.com/office/drawing/2014/main" id="{4C283805-FB0E-4C80-B477-8DE3998CC4F8}"/>
              </a:ext>
            </a:extLst>
          </p:cNvPr>
          <p:cNvSpPr>
            <a:spLocks noGrp="1"/>
          </p:cNvSpPr>
          <p:nvPr>
            <p:ph type="ftr" sz="quarter" idx="11"/>
          </p:nvPr>
        </p:nvSpPr>
        <p:spPr/>
        <p:txBody>
          <a:bodyPr/>
          <a:lstStyle/>
          <a:p>
            <a:r>
              <a:rPr lang="en-US"/>
              <a:t>Parrott--Taking stock of driver pay regulation</a:t>
            </a:r>
          </a:p>
        </p:txBody>
      </p:sp>
      <p:sp>
        <p:nvSpPr>
          <p:cNvPr id="6" name="Slide Number Placeholder 5">
            <a:extLst>
              <a:ext uri="{FF2B5EF4-FFF2-40B4-BE49-F238E27FC236}">
                <a16:creationId xmlns:a16="http://schemas.microsoft.com/office/drawing/2014/main" id="{609E7E6F-9646-46B6-91DA-F1A7ED78E417}"/>
              </a:ext>
            </a:extLst>
          </p:cNvPr>
          <p:cNvSpPr>
            <a:spLocks noGrp="1"/>
          </p:cNvSpPr>
          <p:nvPr>
            <p:ph type="sldNum" sz="quarter" idx="12"/>
          </p:nvPr>
        </p:nvSpPr>
        <p:spPr/>
        <p:txBody>
          <a:bodyPr/>
          <a:lstStyle/>
          <a:p>
            <a:fld id="{31AFE05F-6A24-4D34-9C77-E463D2FEA357}" type="slidenum">
              <a:rPr lang="en-US" smtClean="0"/>
              <a:t>‹#›</a:t>
            </a:fld>
            <a:endParaRPr lang="en-US"/>
          </a:p>
        </p:txBody>
      </p:sp>
    </p:spTree>
    <p:extLst>
      <p:ext uri="{BB962C8B-B14F-4D97-AF65-F5344CB8AC3E}">
        <p14:creationId xmlns:p14="http://schemas.microsoft.com/office/powerpoint/2010/main" val="33890268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B75D58-1806-4D68-8A90-46ED325CF38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37C331B-D45F-4373-887D-30B1CA485D8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DCAE1F-D999-4845-914D-CE88A83566CD}"/>
              </a:ext>
            </a:extLst>
          </p:cNvPr>
          <p:cNvSpPr>
            <a:spLocks noGrp="1"/>
          </p:cNvSpPr>
          <p:nvPr>
            <p:ph type="dt" sz="half" idx="10"/>
          </p:nvPr>
        </p:nvSpPr>
        <p:spPr/>
        <p:txBody>
          <a:bodyPr/>
          <a:lstStyle/>
          <a:p>
            <a:r>
              <a:rPr lang="en-US"/>
              <a:t>June 2025</a:t>
            </a:r>
          </a:p>
        </p:txBody>
      </p:sp>
      <p:sp>
        <p:nvSpPr>
          <p:cNvPr id="5" name="Footer Placeholder 4">
            <a:extLst>
              <a:ext uri="{FF2B5EF4-FFF2-40B4-BE49-F238E27FC236}">
                <a16:creationId xmlns:a16="http://schemas.microsoft.com/office/drawing/2014/main" id="{477B4B8B-30A6-4800-9D94-2C8BCAA6C8F6}"/>
              </a:ext>
            </a:extLst>
          </p:cNvPr>
          <p:cNvSpPr>
            <a:spLocks noGrp="1"/>
          </p:cNvSpPr>
          <p:nvPr>
            <p:ph type="ftr" sz="quarter" idx="11"/>
          </p:nvPr>
        </p:nvSpPr>
        <p:spPr/>
        <p:txBody>
          <a:bodyPr/>
          <a:lstStyle/>
          <a:p>
            <a:r>
              <a:rPr lang="en-US"/>
              <a:t>Parrott--Taking stock of driver pay regulation</a:t>
            </a:r>
          </a:p>
        </p:txBody>
      </p:sp>
      <p:sp>
        <p:nvSpPr>
          <p:cNvPr id="6" name="Slide Number Placeholder 5">
            <a:extLst>
              <a:ext uri="{FF2B5EF4-FFF2-40B4-BE49-F238E27FC236}">
                <a16:creationId xmlns:a16="http://schemas.microsoft.com/office/drawing/2014/main" id="{22649C45-8EC9-4F51-A921-92AF6A2EA260}"/>
              </a:ext>
            </a:extLst>
          </p:cNvPr>
          <p:cNvSpPr>
            <a:spLocks noGrp="1"/>
          </p:cNvSpPr>
          <p:nvPr>
            <p:ph type="sldNum" sz="quarter" idx="12"/>
          </p:nvPr>
        </p:nvSpPr>
        <p:spPr/>
        <p:txBody>
          <a:bodyPr/>
          <a:lstStyle/>
          <a:p>
            <a:fld id="{31AFE05F-6A24-4D34-9C77-E463D2FEA357}" type="slidenum">
              <a:rPr lang="en-US" smtClean="0"/>
              <a:t>‹#›</a:t>
            </a:fld>
            <a:endParaRPr lang="en-US"/>
          </a:p>
        </p:txBody>
      </p:sp>
    </p:spTree>
    <p:extLst>
      <p:ext uri="{BB962C8B-B14F-4D97-AF65-F5344CB8AC3E}">
        <p14:creationId xmlns:p14="http://schemas.microsoft.com/office/powerpoint/2010/main" val="253231895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648CB-B40D-4830-B866-8A57E242B5F6}"/>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91096FC-167D-4D7D-B93D-9E74E611FDDD}"/>
              </a:ext>
            </a:extLst>
          </p:cNvPr>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0394341-E053-4C84-99D0-453916E483D4}"/>
              </a:ext>
            </a:extLst>
          </p:cNvPr>
          <p:cNvSpPr>
            <a:spLocks noGrp="1"/>
          </p:cNvSpPr>
          <p:nvPr>
            <p:ph type="dt" sz="half" idx="10"/>
          </p:nvPr>
        </p:nvSpPr>
        <p:spPr/>
        <p:txBody>
          <a:bodyPr/>
          <a:lstStyle/>
          <a:p>
            <a:r>
              <a:rPr lang="en-US"/>
              <a:t>June 2025</a:t>
            </a:r>
          </a:p>
        </p:txBody>
      </p:sp>
      <p:sp>
        <p:nvSpPr>
          <p:cNvPr id="5" name="Footer Placeholder 4">
            <a:extLst>
              <a:ext uri="{FF2B5EF4-FFF2-40B4-BE49-F238E27FC236}">
                <a16:creationId xmlns:a16="http://schemas.microsoft.com/office/drawing/2014/main" id="{ED849972-E1F2-4934-9591-B826E6ED9733}"/>
              </a:ext>
            </a:extLst>
          </p:cNvPr>
          <p:cNvSpPr>
            <a:spLocks noGrp="1"/>
          </p:cNvSpPr>
          <p:nvPr>
            <p:ph type="ftr" sz="quarter" idx="11"/>
          </p:nvPr>
        </p:nvSpPr>
        <p:spPr/>
        <p:txBody>
          <a:bodyPr/>
          <a:lstStyle/>
          <a:p>
            <a:r>
              <a:rPr lang="en-US"/>
              <a:t>Parrott--Taking stock of driver pay regulation</a:t>
            </a:r>
          </a:p>
        </p:txBody>
      </p:sp>
      <p:sp>
        <p:nvSpPr>
          <p:cNvPr id="6" name="Slide Number Placeholder 5">
            <a:extLst>
              <a:ext uri="{FF2B5EF4-FFF2-40B4-BE49-F238E27FC236}">
                <a16:creationId xmlns:a16="http://schemas.microsoft.com/office/drawing/2014/main" id="{AE366AAC-8A99-4691-961F-A5523BCB781C}"/>
              </a:ext>
            </a:extLst>
          </p:cNvPr>
          <p:cNvSpPr>
            <a:spLocks noGrp="1"/>
          </p:cNvSpPr>
          <p:nvPr>
            <p:ph type="sldNum" sz="quarter" idx="12"/>
          </p:nvPr>
        </p:nvSpPr>
        <p:spPr/>
        <p:txBody>
          <a:bodyPr/>
          <a:lstStyle/>
          <a:p>
            <a:fld id="{31AFE05F-6A24-4D34-9C77-E463D2FEA357}" type="slidenum">
              <a:rPr lang="en-US" smtClean="0"/>
              <a:t>‹#›</a:t>
            </a:fld>
            <a:endParaRPr lang="en-US"/>
          </a:p>
        </p:txBody>
      </p:sp>
    </p:spTree>
    <p:extLst>
      <p:ext uri="{BB962C8B-B14F-4D97-AF65-F5344CB8AC3E}">
        <p14:creationId xmlns:p14="http://schemas.microsoft.com/office/powerpoint/2010/main" val="210693630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49DC4D-1692-4161-8DA5-96E9D707F2D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452C746-F015-4D21-80DD-A50DDB53FF73}"/>
              </a:ext>
            </a:extLst>
          </p:cNvPr>
          <p:cNvSpPr>
            <a:spLocks noGrp="1"/>
          </p:cNvSpPr>
          <p:nvPr>
            <p:ph sz="half" idx="1"/>
          </p:nvPr>
        </p:nvSpPr>
        <p:spPr>
          <a:xfrm>
            <a:off x="628650" y="1825625"/>
            <a:ext cx="38671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2F7A3A5-C7C3-40AF-BF83-0F6789DC79CB}"/>
              </a:ext>
            </a:extLst>
          </p:cNvPr>
          <p:cNvSpPr>
            <a:spLocks noGrp="1"/>
          </p:cNvSpPr>
          <p:nvPr>
            <p:ph sz="half" idx="2"/>
          </p:nvPr>
        </p:nvSpPr>
        <p:spPr>
          <a:xfrm>
            <a:off x="4648200" y="1825625"/>
            <a:ext cx="38671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81E337B-B5A8-4BD9-93A8-7D960E046035}"/>
              </a:ext>
            </a:extLst>
          </p:cNvPr>
          <p:cNvSpPr>
            <a:spLocks noGrp="1"/>
          </p:cNvSpPr>
          <p:nvPr>
            <p:ph type="dt" sz="half" idx="10"/>
          </p:nvPr>
        </p:nvSpPr>
        <p:spPr/>
        <p:txBody>
          <a:bodyPr/>
          <a:lstStyle/>
          <a:p>
            <a:r>
              <a:rPr lang="en-US"/>
              <a:t>June 2025</a:t>
            </a:r>
          </a:p>
        </p:txBody>
      </p:sp>
      <p:sp>
        <p:nvSpPr>
          <p:cNvPr id="6" name="Footer Placeholder 5">
            <a:extLst>
              <a:ext uri="{FF2B5EF4-FFF2-40B4-BE49-F238E27FC236}">
                <a16:creationId xmlns:a16="http://schemas.microsoft.com/office/drawing/2014/main" id="{2E1BF71D-8287-4882-9A14-4A135BDA30EA}"/>
              </a:ext>
            </a:extLst>
          </p:cNvPr>
          <p:cNvSpPr>
            <a:spLocks noGrp="1"/>
          </p:cNvSpPr>
          <p:nvPr>
            <p:ph type="ftr" sz="quarter" idx="11"/>
          </p:nvPr>
        </p:nvSpPr>
        <p:spPr/>
        <p:txBody>
          <a:bodyPr/>
          <a:lstStyle/>
          <a:p>
            <a:r>
              <a:rPr lang="en-US"/>
              <a:t>Parrott--Taking stock of driver pay regulation</a:t>
            </a:r>
          </a:p>
        </p:txBody>
      </p:sp>
      <p:sp>
        <p:nvSpPr>
          <p:cNvPr id="7" name="Slide Number Placeholder 6">
            <a:extLst>
              <a:ext uri="{FF2B5EF4-FFF2-40B4-BE49-F238E27FC236}">
                <a16:creationId xmlns:a16="http://schemas.microsoft.com/office/drawing/2014/main" id="{5EED6E8F-9A41-4A62-8ABB-D7C5B086C829}"/>
              </a:ext>
            </a:extLst>
          </p:cNvPr>
          <p:cNvSpPr>
            <a:spLocks noGrp="1"/>
          </p:cNvSpPr>
          <p:nvPr>
            <p:ph type="sldNum" sz="quarter" idx="12"/>
          </p:nvPr>
        </p:nvSpPr>
        <p:spPr/>
        <p:txBody>
          <a:bodyPr/>
          <a:lstStyle/>
          <a:p>
            <a:fld id="{31AFE05F-6A24-4D34-9C77-E463D2FEA357}" type="slidenum">
              <a:rPr lang="en-US" smtClean="0"/>
              <a:t>‹#›</a:t>
            </a:fld>
            <a:endParaRPr lang="en-US"/>
          </a:p>
        </p:txBody>
      </p:sp>
    </p:spTree>
    <p:extLst>
      <p:ext uri="{BB962C8B-B14F-4D97-AF65-F5344CB8AC3E}">
        <p14:creationId xmlns:p14="http://schemas.microsoft.com/office/powerpoint/2010/main" val="328063406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FF3A89-1DD2-4247-A0DE-E5315BCCC0DA}"/>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7D38E29-321D-480C-92EB-F3804C058951}"/>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06409C6-270E-4292-8172-B103BF357D26}"/>
              </a:ext>
            </a:extLst>
          </p:cNvPr>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394D792-FA65-4530-B90C-05C4D5835560}"/>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8F42889-99EE-4896-9524-6F0BF68056E1}"/>
              </a:ext>
            </a:extLst>
          </p:cNvPr>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A8A7B87-5313-4BC4-BB9E-EEEB8AB37B20}"/>
              </a:ext>
            </a:extLst>
          </p:cNvPr>
          <p:cNvSpPr>
            <a:spLocks noGrp="1"/>
          </p:cNvSpPr>
          <p:nvPr>
            <p:ph type="dt" sz="half" idx="10"/>
          </p:nvPr>
        </p:nvSpPr>
        <p:spPr/>
        <p:txBody>
          <a:bodyPr/>
          <a:lstStyle/>
          <a:p>
            <a:r>
              <a:rPr lang="en-US"/>
              <a:t>June 2025</a:t>
            </a:r>
          </a:p>
        </p:txBody>
      </p:sp>
      <p:sp>
        <p:nvSpPr>
          <p:cNvPr id="8" name="Footer Placeholder 7">
            <a:extLst>
              <a:ext uri="{FF2B5EF4-FFF2-40B4-BE49-F238E27FC236}">
                <a16:creationId xmlns:a16="http://schemas.microsoft.com/office/drawing/2014/main" id="{9EF84CE2-633C-487A-9D57-064B7F2033C3}"/>
              </a:ext>
            </a:extLst>
          </p:cNvPr>
          <p:cNvSpPr>
            <a:spLocks noGrp="1"/>
          </p:cNvSpPr>
          <p:nvPr>
            <p:ph type="ftr" sz="quarter" idx="11"/>
          </p:nvPr>
        </p:nvSpPr>
        <p:spPr/>
        <p:txBody>
          <a:bodyPr/>
          <a:lstStyle/>
          <a:p>
            <a:r>
              <a:rPr lang="en-US"/>
              <a:t>Parrott--Taking stock of driver pay regulation</a:t>
            </a:r>
          </a:p>
        </p:txBody>
      </p:sp>
      <p:sp>
        <p:nvSpPr>
          <p:cNvPr id="9" name="Slide Number Placeholder 8">
            <a:extLst>
              <a:ext uri="{FF2B5EF4-FFF2-40B4-BE49-F238E27FC236}">
                <a16:creationId xmlns:a16="http://schemas.microsoft.com/office/drawing/2014/main" id="{C26D3680-FB3C-4E5D-A833-A9E401E01315}"/>
              </a:ext>
            </a:extLst>
          </p:cNvPr>
          <p:cNvSpPr>
            <a:spLocks noGrp="1"/>
          </p:cNvSpPr>
          <p:nvPr>
            <p:ph type="sldNum" sz="quarter" idx="12"/>
          </p:nvPr>
        </p:nvSpPr>
        <p:spPr/>
        <p:txBody>
          <a:bodyPr/>
          <a:lstStyle/>
          <a:p>
            <a:fld id="{31AFE05F-6A24-4D34-9C77-E463D2FEA357}" type="slidenum">
              <a:rPr lang="en-US" smtClean="0"/>
              <a:t>‹#›</a:t>
            </a:fld>
            <a:endParaRPr lang="en-US"/>
          </a:p>
        </p:txBody>
      </p:sp>
    </p:spTree>
    <p:extLst>
      <p:ext uri="{BB962C8B-B14F-4D97-AF65-F5344CB8AC3E}">
        <p14:creationId xmlns:p14="http://schemas.microsoft.com/office/powerpoint/2010/main" val="160799820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F30EB-007F-4BA3-8F5B-2E5DFDACB1A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6E403DA-550B-4F15-98D0-511EE589C4D9}"/>
              </a:ext>
            </a:extLst>
          </p:cNvPr>
          <p:cNvSpPr>
            <a:spLocks noGrp="1"/>
          </p:cNvSpPr>
          <p:nvPr>
            <p:ph type="dt" sz="half" idx="10"/>
          </p:nvPr>
        </p:nvSpPr>
        <p:spPr/>
        <p:txBody>
          <a:bodyPr/>
          <a:lstStyle/>
          <a:p>
            <a:r>
              <a:rPr lang="en-US"/>
              <a:t>June 2025</a:t>
            </a:r>
          </a:p>
        </p:txBody>
      </p:sp>
      <p:sp>
        <p:nvSpPr>
          <p:cNvPr id="4" name="Footer Placeholder 3">
            <a:extLst>
              <a:ext uri="{FF2B5EF4-FFF2-40B4-BE49-F238E27FC236}">
                <a16:creationId xmlns:a16="http://schemas.microsoft.com/office/drawing/2014/main" id="{CB9A17B1-CEF0-4D95-9003-322A5A04B5EF}"/>
              </a:ext>
            </a:extLst>
          </p:cNvPr>
          <p:cNvSpPr>
            <a:spLocks noGrp="1"/>
          </p:cNvSpPr>
          <p:nvPr>
            <p:ph type="ftr" sz="quarter" idx="11"/>
          </p:nvPr>
        </p:nvSpPr>
        <p:spPr/>
        <p:txBody>
          <a:bodyPr/>
          <a:lstStyle/>
          <a:p>
            <a:r>
              <a:rPr lang="en-US"/>
              <a:t>Parrott--Taking stock of driver pay regulation</a:t>
            </a:r>
          </a:p>
        </p:txBody>
      </p:sp>
      <p:sp>
        <p:nvSpPr>
          <p:cNvPr id="5" name="Slide Number Placeholder 4">
            <a:extLst>
              <a:ext uri="{FF2B5EF4-FFF2-40B4-BE49-F238E27FC236}">
                <a16:creationId xmlns:a16="http://schemas.microsoft.com/office/drawing/2014/main" id="{0064771C-C822-4B34-9473-5254A813AE5A}"/>
              </a:ext>
            </a:extLst>
          </p:cNvPr>
          <p:cNvSpPr>
            <a:spLocks noGrp="1"/>
          </p:cNvSpPr>
          <p:nvPr>
            <p:ph type="sldNum" sz="quarter" idx="12"/>
          </p:nvPr>
        </p:nvSpPr>
        <p:spPr/>
        <p:txBody>
          <a:bodyPr/>
          <a:lstStyle/>
          <a:p>
            <a:fld id="{31AFE05F-6A24-4D34-9C77-E463D2FEA357}" type="slidenum">
              <a:rPr lang="en-US" smtClean="0"/>
              <a:t>‹#›</a:t>
            </a:fld>
            <a:endParaRPr lang="en-US"/>
          </a:p>
        </p:txBody>
      </p:sp>
    </p:spTree>
    <p:extLst>
      <p:ext uri="{BB962C8B-B14F-4D97-AF65-F5344CB8AC3E}">
        <p14:creationId xmlns:p14="http://schemas.microsoft.com/office/powerpoint/2010/main" val="38457251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solidFill>
            <a:schemeClr val="bg1"/>
          </a:solidFill>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June 2025</a:t>
            </a:r>
          </a:p>
        </p:txBody>
      </p:sp>
      <p:sp>
        <p:nvSpPr>
          <p:cNvPr id="5" name="Footer Placeholder 4"/>
          <p:cNvSpPr>
            <a:spLocks noGrp="1"/>
          </p:cNvSpPr>
          <p:nvPr>
            <p:ph type="ftr" sz="quarter" idx="11"/>
          </p:nvPr>
        </p:nvSpPr>
        <p:spPr/>
        <p:txBody>
          <a:bodyPr/>
          <a:lstStyle/>
          <a:p>
            <a:r>
              <a:rPr lang="en-US"/>
              <a:t>Parrott--Taking stock of driver pay regulation</a:t>
            </a:r>
          </a:p>
        </p:txBody>
      </p:sp>
      <p:sp>
        <p:nvSpPr>
          <p:cNvPr id="6" name="Slide Number Placeholder 5"/>
          <p:cNvSpPr>
            <a:spLocks noGrp="1"/>
          </p:cNvSpPr>
          <p:nvPr>
            <p:ph type="sldNum" sz="quarter" idx="12"/>
          </p:nvPr>
        </p:nvSpPr>
        <p:spPr/>
        <p:txBody>
          <a:bodyPr/>
          <a:lstStyle/>
          <a:p>
            <a:fld id="{B330FB8B-015B-4BB6-AD14-7BEA45E4DF49}" type="slidenum">
              <a:rPr lang="en-US" smtClean="0"/>
              <a:t>‹#›</a:t>
            </a:fld>
            <a:endParaRPr lang="en-US"/>
          </a:p>
        </p:txBody>
      </p:sp>
    </p:spTree>
    <p:extLst>
      <p:ext uri="{BB962C8B-B14F-4D97-AF65-F5344CB8AC3E}">
        <p14:creationId xmlns:p14="http://schemas.microsoft.com/office/powerpoint/2010/main" val="2036068147"/>
      </p:ext>
    </p:extLst>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4C63F56-46B3-499A-8B75-B86E89321CAE}"/>
              </a:ext>
            </a:extLst>
          </p:cNvPr>
          <p:cNvSpPr>
            <a:spLocks noGrp="1"/>
          </p:cNvSpPr>
          <p:nvPr>
            <p:ph type="dt" sz="half" idx="10"/>
          </p:nvPr>
        </p:nvSpPr>
        <p:spPr/>
        <p:txBody>
          <a:bodyPr/>
          <a:lstStyle/>
          <a:p>
            <a:r>
              <a:rPr lang="en-US"/>
              <a:t>June 2025</a:t>
            </a:r>
          </a:p>
        </p:txBody>
      </p:sp>
      <p:sp>
        <p:nvSpPr>
          <p:cNvPr id="3" name="Footer Placeholder 2">
            <a:extLst>
              <a:ext uri="{FF2B5EF4-FFF2-40B4-BE49-F238E27FC236}">
                <a16:creationId xmlns:a16="http://schemas.microsoft.com/office/drawing/2014/main" id="{1379D0A6-C130-499C-A480-040FFF073D4D}"/>
              </a:ext>
            </a:extLst>
          </p:cNvPr>
          <p:cNvSpPr>
            <a:spLocks noGrp="1"/>
          </p:cNvSpPr>
          <p:nvPr>
            <p:ph type="ftr" sz="quarter" idx="11"/>
          </p:nvPr>
        </p:nvSpPr>
        <p:spPr/>
        <p:txBody>
          <a:bodyPr/>
          <a:lstStyle/>
          <a:p>
            <a:r>
              <a:rPr lang="en-US"/>
              <a:t>Parrott--Taking stock of driver pay regulation</a:t>
            </a:r>
          </a:p>
        </p:txBody>
      </p:sp>
      <p:sp>
        <p:nvSpPr>
          <p:cNvPr id="4" name="Slide Number Placeholder 3">
            <a:extLst>
              <a:ext uri="{FF2B5EF4-FFF2-40B4-BE49-F238E27FC236}">
                <a16:creationId xmlns:a16="http://schemas.microsoft.com/office/drawing/2014/main" id="{4356A743-AA54-4C27-BFD4-3AC31AC1E07C}"/>
              </a:ext>
            </a:extLst>
          </p:cNvPr>
          <p:cNvSpPr>
            <a:spLocks noGrp="1"/>
          </p:cNvSpPr>
          <p:nvPr>
            <p:ph type="sldNum" sz="quarter" idx="12"/>
          </p:nvPr>
        </p:nvSpPr>
        <p:spPr/>
        <p:txBody>
          <a:bodyPr/>
          <a:lstStyle/>
          <a:p>
            <a:fld id="{31AFE05F-6A24-4D34-9C77-E463D2FEA357}" type="slidenum">
              <a:rPr lang="en-US" smtClean="0"/>
              <a:t>‹#›</a:t>
            </a:fld>
            <a:endParaRPr lang="en-US"/>
          </a:p>
        </p:txBody>
      </p:sp>
    </p:spTree>
    <p:extLst>
      <p:ext uri="{BB962C8B-B14F-4D97-AF65-F5344CB8AC3E}">
        <p14:creationId xmlns:p14="http://schemas.microsoft.com/office/powerpoint/2010/main" val="182386553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A7FDD-C1BB-4748-A19E-B0F99573285E}"/>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9B458CA-65A1-4C73-B8A1-84532BA27552}"/>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6768D32-99B0-4134-BDC6-9CE82329C9FC}"/>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AA2116B-A72D-448F-A1FA-28B5D792D2B0}"/>
              </a:ext>
            </a:extLst>
          </p:cNvPr>
          <p:cNvSpPr>
            <a:spLocks noGrp="1"/>
          </p:cNvSpPr>
          <p:nvPr>
            <p:ph type="dt" sz="half" idx="10"/>
          </p:nvPr>
        </p:nvSpPr>
        <p:spPr/>
        <p:txBody>
          <a:bodyPr/>
          <a:lstStyle/>
          <a:p>
            <a:r>
              <a:rPr lang="en-US"/>
              <a:t>June 2025</a:t>
            </a:r>
          </a:p>
        </p:txBody>
      </p:sp>
      <p:sp>
        <p:nvSpPr>
          <p:cNvPr id="6" name="Footer Placeholder 5">
            <a:extLst>
              <a:ext uri="{FF2B5EF4-FFF2-40B4-BE49-F238E27FC236}">
                <a16:creationId xmlns:a16="http://schemas.microsoft.com/office/drawing/2014/main" id="{5693277C-94D8-4891-9B75-FD8067B5B955}"/>
              </a:ext>
            </a:extLst>
          </p:cNvPr>
          <p:cNvSpPr>
            <a:spLocks noGrp="1"/>
          </p:cNvSpPr>
          <p:nvPr>
            <p:ph type="ftr" sz="quarter" idx="11"/>
          </p:nvPr>
        </p:nvSpPr>
        <p:spPr/>
        <p:txBody>
          <a:bodyPr/>
          <a:lstStyle/>
          <a:p>
            <a:r>
              <a:rPr lang="en-US"/>
              <a:t>Parrott--Taking stock of driver pay regulation</a:t>
            </a:r>
          </a:p>
        </p:txBody>
      </p:sp>
      <p:sp>
        <p:nvSpPr>
          <p:cNvPr id="7" name="Slide Number Placeholder 6">
            <a:extLst>
              <a:ext uri="{FF2B5EF4-FFF2-40B4-BE49-F238E27FC236}">
                <a16:creationId xmlns:a16="http://schemas.microsoft.com/office/drawing/2014/main" id="{49E5D9CF-0979-40C9-A463-6E42B1FCD932}"/>
              </a:ext>
            </a:extLst>
          </p:cNvPr>
          <p:cNvSpPr>
            <a:spLocks noGrp="1"/>
          </p:cNvSpPr>
          <p:nvPr>
            <p:ph type="sldNum" sz="quarter" idx="12"/>
          </p:nvPr>
        </p:nvSpPr>
        <p:spPr/>
        <p:txBody>
          <a:bodyPr/>
          <a:lstStyle/>
          <a:p>
            <a:fld id="{31AFE05F-6A24-4D34-9C77-E463D2FEA357}" type="slidenum">
              <a:rPr lang="en-US" smtClean="0"/>
              <a:t>‹#›</a:t>
            </a:fld>
            <a:endParaRPr lang="en-US"/>
          </a:p>
        </p:txBody>
      </p:sp>
    </p:spTree>
    <p:extLst>
      <p:ext uri="{BB962C8B-B14F-4D97-AF65-F5344CB8AC3E}">
        <p14:creationId xmlns:p14="http://schemas.microsoft.com/office/powerpoint/2010/main" val="345034513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40BF6-12D4-496E-8D92-A7724C4D919B}"/>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6129CC2-65B1-450F-B853-AEC8D18EEE54}"/>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6568654-B112-41D7-88B9-E7F7A6CBFBF3}"/>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D434B07-553E-4BF1-99E9-6EED23E5F78A}"/>
              </a:ext>
            </a:extLst>
          </p:cNvPr>
          <p:cNvSpPr>
            <a:spLocks noGrp="1"/>
          </p:cNvSpPr>
          <p:nvPr>
            <p:ph type="dt" sz="half" idx="10"/>
          </p:nvPr>
        </p:nvSpPr>
        <p:spPr/>
        <p:txBody>
          <a:bodyPr/>
          <a:lstStyle/>
          <a:p>
            <a:r>
              <a:rPr lang="en-US"/>
              <a:t>June 2025</a:t>
            </a:r>
          </a:p>
        </p:txBody>
      </p:sp>
      <p:sp>
        <p:nvSpPr>
          <p:cNvPr id="6" name="Footer Placeholder 5">
            <a:extLst>
              <a:ext uri="{FF2B5EF4-FFF2-40B4-BE49-F238E27FC236}">
                <a16:creationId xmlns:a16="http://schemas.microsoft.com/office/drawing/2014/main" id="{583DB799-7F83-4720-A5F1-E4E94D0C5901}"/>
              </a:ext>
            </a:extLst>
          </p:cNvPr>
          <p:cNvSpPr>
            <a:spLocks noGrp="1"/>
          </p:cNvSpPr>
          <p:nvPr>
            <p:ph type="ftr" sz="quarter" idx="11"/>
          </p:nvPr>
        </p:nvSpPr>
        <p:spPr/>
        <p:txBody>
          <a:bodyPr/>
          <a:lstStyle/>
          <a:p>
            <a:r>
              <a:rPr lang="en-US"/>
              <a:t>Parrott--Taking stock of driver pay regulation</a:t>
            </a:r>
          </a:p>
        </p:txBody>
      </p:sp>
      <p:sp>
        <p:nvSpPr>
          <p:cNvPr id="7" name="Slide Number Placeholder 6">
            <a:extLst>
              <a:ext uri="{FF2B5EF4-FFF2-40B4-BE49-F238E27FC236}">
                <a16:creationId xmlns:a16="http://schemas.microsoft.com/office/drawing/2014/main" id="{FFD984D1-BE00-4AA5-878B-5637A02A0981}"/>
              </a:ext>
            </a:extLst>
          </p:cNvPr>
          <p:cNvSpPr>
            <a:spLocks noGrp="1"/>
          </p:cNvSpPr>
          <p:nvPr>
            <p:ph type="sldNum" sz="quarter" idx="12"/>
          </p:nvPr>
        </p:nvSpPr>
        <p:spPr/>
        <p:txBody>
          <a:bodyPr/>
          <a:lstStyle/>
          <a:p>
            <a:fld id="{31AFE05F-6A24-4D34-9C77-E463D2FEA357}" type="slidenum">
              <a:rPr lang="en-US" smtClean="0"/>
              <a:t>‹#›</a:t>
            </a:fld>
            <a:endParaRPr lang="en-US"/>
          </a:p>
        </p:txBody>
      </p:sp>
    </p:spTree>
    <p:extLst>
      <p:ext uri="{BB962C8B-B14F-4D97-AF65-F5344CB8AC3E}">
        <p14:creationId xmlns:p14="http://schemas.microsoft.com/office/powerpoint/2010/main" val="184940317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EACF5-B407-4586-B4E7-CCA77D9C0A6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FE381CF-50E7-49E8-BC88-CD80604FF161}"/>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DD46BC-5076-47C0-BD54-2B83AE0E0D1A}"/>
              </a:ext>
            </a:extLst>
          </p:cNvPr>
          <p:cNvSpPr>
            <a:spLocks noGrp="1"/>
          </p:cNvSpPr>
          <p:nvPr>
            <p:ph type="dt" sz="half" idx="10"/>
          </p:nvPr>
        </p:nvSpPr>
        <p:spPr/>
        <p:txBody>
          <a:bodyPr/>
          <a:lstStyle/>
          <a:p>
            <a:r>
              <a:rPr lang="en-US"/>
              <a:t>June 2025</a:t>
            </a:r>
          </a:p>
        </p:txBody>
      </p:sp>
      <p:sp>
        <p:nvSpPr>
          <p:cNvPr id="5" name="Footer Placeholder 4">
            <a:extLst>
              <a:ext uri="{FF2B5EF4-FFF2-40B4-BE49-F238E27FC236}">
                <a16:creationId xmlns:a16="http://schemas.microsoft.com/office/drawing/2014/main" id="{D86674F0-E7B7-4D2C-A98F-F0691CE15BB0}"/>
              </a:ext>
            </a:extLst>
          </p:cNvPr>
          <p:cNvSpPr>
            <a:spLocks noGrp="1"/>
          </p:cNvSpPr>
          <p:nvPr>
            <p:ph type="ftr" sz="quarter" idx="11"/>
          </p:nvPr>
        </p:nvSpPr>
        <p:spPr/>
        <p:txBody>
          <a:bodyPr/>
          <a:lstStyle/>
          <a:p>
            <a:r>
              <a:rPr lang="en-US"/>
              <a:t>Parrott--Taking stock of driver pay regulation</a:t>
            </a:r>
          </a:p>
        </p:txBody>
      </p:sp>
      <p:sp>
        <p:nvSpPr>
          <p:cNvPr id="6" name="Slide Number Placeholder 5">
            <a:extLst>
              <a:ext uri="{FF2B5EF4-FFF2-40B4-BE49-F238E27FC236}">
                <a16:creationId xmlns:a16="http://schemas.microsoft.com/office/drawing/2014/main" id="{A7F1A5EF-D0A8-46B0-8F00-325E170BF347}"/>
              </a:ext>
            </a:extLst>
          </p:cNvPr>
          <p:cNvSpPr>
            <a:spLocks noGrp="1"/>
          </p:cNvSpPr>
          <p:nvPr>
            <p:ph type="sldNum" sz="quarter" idx="12"/>
          </p:nvPr>
        </p:nvSpPr>
        <p:spPr/>
        <p:txBody>
          <a:bodyPr/>
          <a:lstStyle/>
          <a:p>
            <a:fld id="{31AFE05F-6A24-4D34-9C77-E463D2FEA357}" type="slidenum">
              <a:rPr lang="en-US" smtClean="0"/>
              <a:t>‹#›</a:t>
            </a:fld>
            <a:endParaRPr lang="en-US"/>
          </a:p>
        </p:txBody>
      </p:sp>
    </p:spTree>
    <p:extLst>
      <p:ext uri="{BB962C8B-B14F-4D97-AF65-F5344CB8AC3E}">
        <p14:creationId xmlns:p14="http://schemas.microsoft.com/office/powerpoint/2010/main" val="366819367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B3F4CD0-D1DC-4352-8899-741006024D28}"/>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DA941C8-42DA-48EA-995F-96C8084EC0FC}"/>
              </a:ext>
            </a:extLst>
          </p:cNvPr>
          <p:cNvSpPr>
            <a:spLocks noGrp="1"/>
          </p:cNvSpPr>
          <p:nvPr>
            <p:ph type="body" orient="vert" idx="1"/>
          </p:nvPr>
        </p:nvSpPr>
        <p:spPr>
          <a:xfrm>
            <a:off x="628650" y="365125"/>
            <a:ext cx="57626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6E9F3C2-B23A-4C2E-89B9-231B585D6E0C}"/>
              </a:ext>
            </a:extLst>
          </p:cNvPr>
          <p:cNvSpPr>
            <a:spLocks noGrp="1"/>
          </p:cNvSpPr>
          <p:nvPr>
            <p:ph type="dt" sz="half" idx="10"/>
          </p:nvPr>
        </p:nvSpPr>
        <p:spPr/>
        <p:txBody>
          <a:bodyPr/>
          <a:lstStyle/>
          <a:p>
            <a:r>
              <a:rPr lang="en-US"/>
              <a:t>June 2025</a:t>
            </a:r>
          </a:p>
        </p:txBody>
      </p:sp>
      <p:sp>
        <p:nvSpPr>
          <p:cNvPr id="5" name="Footer Placeholder 4">
            <a:extLst>
              <a:ext uri="{FF2B5EF4-FFF2-40B4-BE49-F238E27FC236}">
                <a16:creationId xmlns:a16="http://schemas.microsoft.com/office/drawing/2014/main" id="{2F6B1152-B592-42A2-B296-F57D4BDDC4CA}"/>
              </a:ext>
            </a:extLst>
          </p:cNvPr>
          <p:cNvSpPr>
            <a:spLocks noGrp="1"/>
          </p:cNvSpPr>
          <p:nvPr>
            <p:ph type="ftr" sz="quarter" idx="11"/>
          </p:nvPr>
        </p:nvSpPr>
        <p:spPr/>
        <p:txBody>
          <a:bodyPr/>
          <a:lstStyle/>
          <a:p>
            <a:r>
              <a:rPr lang="en-US"/>
              <a:t>Parrott--Taking stock of driver pay regulation</a:t>
            </a:r>
          </a:p>
        </p:txBody>
      </p:sp>
      <p:sp>
        <p:nvSpPr>
          <p:cNvPr id="6" name="Slide Number Placeholder 5">
            <a:extLst>
              <a:ext uri="{FF2B5EF4-FFF2-40B4-BE49-F238E27FC236}">
                <a16:creationId xmlns:a16="http://schemas.microsoft.com/office/drawing/2014/main" id="{B7B78ED9-B740-4746-AD27-88DAA5D7BB3C}"/>
              </a:ext>
            </a:extLst>
          </p:cNvPr>
          <p:cNvSpPr>
            <a:spLocks noGrp="1"/>
          </p:cNvSpPr>
          <p:nvPr>
            <p:ph type="sldNum" sz="quarter" idx="12"/>
          </p:nvPr>
        </p:nvSpPr>
        <p:spPr/>
        <p:txBody>
          <a:bodyPr/>
          <a:lstStyle/>
          <a:p>
            <a:fld id="{31AFE05F-6A24-4D34-9C77-E463D2FEA357}" type="slidenum">
              <a:rPr lang="en-US" smtClean="0"/>
              <a:t>‹#›</a:t>
            </a:fld>
            <a:endParaRPr lang="en-US"/>
          </a:p>
        </p:txBody>
      </p:sp>
    </p:spTree>
    <p:extLst>
      <p:ext uri="{BB962C8B-B14F-4D97-AF65-F5344CB8AC3E}">
        <p14:creationId xmlns:p14="http://schemas.microsoft.com/office/powerpoint/2010/main" val="259974759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929882-1349-486C-AE84-81158BACE14F}"/>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E6B9956-A539-4FF0-8C89-81D8070C30B8}"/>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A7B3BE5-5AC8-4401-990E-DBA354A61071}"/>
              </a:ext>
            </a:extLst>
          </p:cNvPr>
          <p:cNvSpPr>
            <a:spLocks noGrp="1"/>
          </p:cNvSpPr>
          <p:nvPr>
            <p:ph type="dt" sz="half" idx="10"/>
          </p:nvPr>
        </p:nvSpPr>
        <p:spPr/>
        <p:txBody>
          <a:bodyPr/>
          <a:lstStyle/>
          <a:p>
            <a:r>
              <a:rPr lang="en-US"/>
              <a:t>June 2025</a:t>
            </a:r>
          </a:p>
        </p:txBody>
      </p:sp>
      <p:sp>
        <p:nvSpPr>
          <p:cNvPr id="5" name="Footer Placeholder 4">
            <a:extLst>
              <a:ext uri="{FF2B5EF4-FFF2-40B4-BE49-F238E27FC236}">
                <a16:creationId xmlns:a16="http://schemas.microsoft.com/office/drawing/2014/main" id="{ACC17411-A86E-4AE4-A2A9-D76B44847960}"/>
              </a:ext>
            </a:extLst>
          </p:cNvPr>
          <p:cNvSpPr>
            <a:spLocks noGrp="1"/>
          </p:cNvSpPr>
          <p:nvPr>
            <p:ph type="ftr" sz="quarter" idx="11"/>
          </p:nvPr>
        </p:nvSpPr>
        <p:spPr/>
        <p:txBody>
          <a:bodyPr/>
          <a:lstStyle/>
          <a:p>
            <a:r>
              <a:rPr lang="en-US"/>
              <a:t>Parrott--Taking stock of driver pay regulation</a:t>
            </a:r>
          </a:p>
        </p:txBody>
      </p:sp>
      <p:sp>
        <p:nvSpPr>
          <p:cNvPr id="6" name="Slide Number Placeholder 5">
            <a:extLst>
              <a:ext uri="{FF2B5EF4-FFF2-40B4-BE49-F238E27FC236}">
                <a16:creationId xmlns:a16="http://schemas.microsoft.com/office/drawing/2014/main" id="{7AAC3F08-67D8-41F1-A75D-CE4801BDC07B}"/>
              </a:ext>
            </a:extLst>
          </p:cNvPr>
          <p:cNvSpPr>
            <a:spLocks noGrp="1"/>
          </p:cNvSpPr>
          <p:nvPr>
            <p:ph type="sldNum" sz="quarter" idx="12"/>
          </p:nvPr>
        </p:nvSpPr>
        <p:spPr/>
        <p:txBody>
          <a:bodyPr/>
          <a:lstStyle/>
          <a:p>
            <a:fld id="{49E4483B-BC6F-471D-BC24-C4F80310A017}" type="slidenum">
              <a:rPr lang="en-US" smtClean="0"/>
              <a:t>‹#›</a:t>
            </a:fld>
            <a:endParaRPr lang="en-US"/>
          </a:p>
        </p:txBody>
      </p:sp>
    </p:spTree>
    <p:extLst>
      <p:ext uri="{BB962C8B-B14F-4D97-AF65-F5344CB8AC3E}">
        <p14:creationId xmlns:p14="http://schemas.microsoft.com/office/powerpoint/2010/main" val="313411814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239DF-14C0-41C4-AF7C-9C505DEEEFC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A488639-514F-4B1B-A06E-E0416030259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EE67F-0655-4097-AF36-09D1E06203DA}"/>
              </a:ext>
            </a:extLst>
          </p:cNvPr>
          <p:cNvSpPr>
            <a:spLocks noGrp="1"/>
          </p:cNvSpPr>
          <p:nvPr>
            <p:ph type="dt" sz="half" idx="10"/>
          </p:nvPr>
        </p:nvSpPr>
        <p:spPr/>
        <p:txBody>
          <a:bodyPr/>
          <a:lstStyle/>
          <a:p>
            <a:r>
              <a:rPr lang="en-US"/>
              <a:t>June 2025</a:t>
            </a:r>
          </a:p>
        </p:txBody>
      </p:sp>
      <p:sp>
        <p:nvSpPr>
          <p:cNvPr id="5" name="Footer Placeholder 4">
            <a:extLst>
              <a:ext uri="{FF2B5EF4-FFF2-40B4-BE49-F238E27FC236}">
                <a16:creationId xmlns:a16="http://schemas.microsoft.com/office/drawing/2014/main" id="{C07EA4D1-F824-4850-9B7C-5E06622C8807}"/>
              </a:ext>
            </a:extLst>
          </p:cNvPr>
          <p:cNvSpPr>
            <a:spLocks noGrp="1"/>
          </p:cNvSpPr>
          <p:nvPr>
            <p:ph type="ftr" sz="quarter" idx="11"/>
          </p:nvPr>
        </p:nvSpPr>
        <p:spPr/>
        <p:txBody>
          <a:bodyPr/>
          <a:lstStyle/>
          <a:p>
            <a:r>
              <a:rPr lang="en-US"/>
              <a:t>Parrott--Taking stock of driver pay regulation</a:t>
            </a:r>
          </a:p>
        </p:txBody>
      </p:sp>
      <p:sp>
        <p:nvSpPr>
          <p:cNvPr id="6" name="Slide Number Placeholder 5">
            <a:extLst>
              <a:ext uri="{FF2B5EF4-FFF2-40B4-BE49-F238E27FC236}">
                <a16:creationId xmlns:a16="http://schemas.microsoft.com/office/drawing/2014/main" id="{6535BDE6-4C43-4DAE-A679-37BF1239D5B6}"/>
              </a:ext>
            </a:extLst>
          </p:cNvPr>
          <p:cNvSpPr>
            <a:spLocks noGrp="1"/>
          </p:cNvSpPr>
          <p:nvPr>
            <p:ph type="sldNum" sz="quarter" idx="12"/>
          </p:nvPr>
        </p:nvSpPr>
        <p:spPr/>
        <p:txBody>
          <a:bodyPr/>
          <a:lstStyle/>
          <a:p>
            <a:fld id="{49E4483B-BC6F-471D-BC24-C4F80310A017}" type="slidenum">
              <a:rPr lang="en-US" smtClean="0"/>
              <a:t>‹#›</a:t>
            </a:fld>
            <a:endParaRPr lang="en-US"/>
          </a:p>
        </p:txBody>
      </p:sp>
    </p:spTree>
    <p:extLst>
      <p:ext uri="{BB962C8B-B14F-4D97-AF65-F5344CB8AC3E}">
        <p14:creationId xmlns:p14="http://schemas.microsoft.com/office/powerpoint/2010/main" val="51456360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B47297-C295-4234-835F-30EED902B5CE}"/>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793D6EF-61FE-46DD-9585-1814EBEE510B}"/>
              </a:ext>
            </a:extLst>
          </p:cNvPr>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E42EEBD4-C544-49DE-B1B1-0085EA0A1F02}"/>
              </a:ext>
            </a:extLst>
          </p:cNvPr>
          <p:cNvSpPr>
            <a:spLocks noGrp="1"/>
          </p:cNvSpPr>
          <p:nvPr>
            <p:ph type="dt" sz="half" idx="10"/>
          </p:nvPr>
        </p:nvSpPr>
        <p:spPr/>
        <p:txBody>
          <a:bodyPr/>
          <a:lstStyle/>
          <a:p>
            <a:r>
              <a:rPr lang="en-US"/>
              <a:t>June 2025</a:t>
            </a:r>
          </a:p>
        </p:txBody>
      </p:sp>
      <p:sp>
        <p:nvSpPr>
          <p:cNvPr id="5" name="Footer Placeholder 4">
            <a:extLst>
              <a:ext uri="{FF2B5EF4-FFF2-40B4-BE49-F238E27FC236}">
                <a16:creationId xmlns:a16="http://schemas.microsoft.com/office/drawing/2014/main" id="{A882E208-D696-49F9-99A4-960EC5A0DF26}"/>
              </a:ext>
            </a:extLst>
          </p:cNvPr>
          <p:cNvSpPr>
            <a:spLocks noGrp="1"/>
          </p:cNvSpPr>
          <p:nvPr>
            <p:ph type="ftr" sz="quarter" idx="11"/>
          </p:nvPr>
        </p:nvSpPr>
        <p:spPr/>
        <p:txBody>
          <a:bodyPr/>
          <a:lstStyle/>
          <a:p>
            <a:r>
              <a:rPr lang="en-US"/>
              <a:t>Parrott--Taking stock of driver pay regulation</a:t>
            </a:r>
          </a:p>
        </p:txBody>
      </p:sp>
      <p:sp>
        <p:nvSpPr>
          <p:cNvPr id="6" name="Slide Number Placeholder 5">
            <a:extLst>
              <a:ext uri="{FF2B5EF4-FFF2-40B4-BE49-F238E27FC236}">
                <a16:creationId xmlns:a16="http://schemas.microsoft.com/office/drawing/2014/main" id="{A0828A7D-3F2C-45D3-9ED3-CD0A56014933}"/>
              </a:ext>
            </a:extLst>
          </p:cNvPr>
          <p:cNvSpPr>
            <a:spLocks noGrp="1"/>
          </p:cNvSpPr>
          <p:nvPr>
            <p:ph type="sldNum" sz="quarter" idx="12"/>
          </p:nvPr>
        </p:nvSpPr>
        <p:spPr/>
        <p:txBody>
          <a:bodyPr/>
          <a:lstStyle/>
          <a:p>
            <a:fld id="{49E4483B-BC6F-471D-BC24-C4F80310A017}" type="slidenum">
              <a:rPr lang="en-US" smtClean="0"/>
              <a:t>‹#›</a:t>
            </a:fld>
            <a:endParaRPr lang="en-US"/>
          </a:p>
        </p:txBody>
      </p:sp>
    </p:spTree>
    <p:extLst>
      <p:ext uri="{BB962C8B-B14F-4D97-AF65-F5344CB8AC3E}">
        <p14:creationId xmlns:p14="http://schemas.microsoft.com/office/powerpoint/2010/main" val="196801729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074B2-EDB3-4957-A81D-D58EAD95EE7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E36924-E068-4E9A-A2B2-630A4CBF2D2E}"/>
              </a:ext>
            </a:extLst>
          </p:cNvPr>
          <p:cNvSpPr>
            <a:spLocks noGrp="1"/>
          </p:cNvSpPr>
          <p:nvPr>
            <p:ph sz="half" idx="1"/>
          </p:nvPr>
        </p:nvSpPr>
        <p:spPr>
          <a:xfrm>
            <a:off x="628650" y="1825625"/>
            <a:ext cx="38671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8F4B2FA-465D-4EBD-A98D-C9FDBA57143D}"/>
              </a:ext>
            </a:extLst>
          </p:cNvPr>
          <p:cNvSpPr>
            <a:spLocks noGrp="1"/>
          </p:cNvSpPr>
          <p:nvPr>
            <p:ph sz="half" idx="2"/>
          </p:nvPr>
        </p:nvSpPr>
        <p:spPr>
          <a:xfrm>
            <a:off x="4648200" y="1825625"/>
            <a:ext cx="38671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B517295-68D6-4394-B2D7-60B2F982F98E}"/>
              </a:ext>
            </a:extLst>
          </p:cNvPr>
          <p:cNvSpPr>
            <a:spLocks noGrp="1"/>
          </p:cNvSpPr>
          <p:nvPr>
            <p:ph type="dt" sz="half" idx="10"/>
          </p:nvPr>
        </p:nvSpPr>
        <p:spPr/>
        <p:txBody>
          <a:bodyPr/>
          <a:lstStyle/>
          <a:p>
            <a:r>
              <a:rPr lang="en-US"/>
              <a:t>June 2025</a:t>
            </a:r>
          </a:p>
        </p:txBody>
      </p:sp>
      <p:sp>
        <p:nvSpPr>
          <p:cNvPr id="6" name="Footer Placeholder 5">
            <a:extLst>
              <a:ext uri="{FF2B5EF4-FFF2-40B4-BE49-F238E27FC236}">
                <a16:creationId xmlns:a16="http://schemas.microsoft.com/office/drawing/2014/main" id="{528B76D4-3A0B-44B1-85ED-0164EE2ADED7}"/>
              </a:ext>
            </a:extLst>
          </p:cNvPr>
          <p:cNvSpPr>
            <a:spLocks noGrp="1"/>
          </p:cNvSpPr>
          <p:nvPr>
            <p:ph type="ftr" sz="quarter" idx="11"/>
          </p:nvPr>
        </p:nvSpPr>
        <p:spPr/>
        <p:txBody>
          <a:bodyPr/>
          <a:lstStyle/>
          <a:p>
            <a:r>
              <a:rPr lang="en-US"/>
              <a:t>Parrott--Taking stock of driver pay regulation</a:t>
            </a:r>
          </a:p>
        </p:txBody>
      </p:sp>
      <p:sp>
        <p:nvSpPr>
          <p:cNvPr id="7" name="Slide Number Placeholder 6">
            <a:extLst>
              <a:ext uri="{FF2B5EF4-FFF2-40B4-BE49-F238E27FC236}">
                <a16:creationId xmlns:a16="http://schemas.microsoft.com/office/drawing/2014/main" id="{B748A240-40B6-455B-8164-D4A068FEE253}"/>
              </a:ext>
            </a:extLst>
          </p:cNvPr>
          <p:cNvSpPr>
            <a:spLocks noGrp="1"/>
          </p:cNvSpPr>
          <p:nvPr>
            <p:ph type="sldNum" sz="quarter" idx="12"/>
          </p:nvPr>
        </p:nvSpPr>
        <p:spPr/>
        <p:txBody>
          <a:bodyPr/>
          <a:lstStyle/>
          <a:p>
            <a:fld id="{49E4483B-BC6F-471D-BC24-C4F80310A017}" type="slidenum">
              <a:rPr lang="en-US" smtClean="0"/>
              <a:t>‹#›</a:t>
            </a:fld>
            <a:endParaRPr lang="en-US"/>
          </a:p>
        </p:txBody>
      </p:sp>
    </p:spTree>
    <p:extLst>
      <p:ext uri="{BB962C8B-B14F-4D97-AF65-F5344CB8AC3E}">
        <p14:creationId xmlns:p14="http://schemas.microsoft.com/office/powerpoint/2010/main" val="360956492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8A148-97F5-47D7-A5A3-284A6A4C31B0}"/>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8C96EC4-B6D9-47DA-BDE5-4CDCB1590328}"/>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F3626B0D-B384-418C-86E9-A8D8E2F2EA1B}"/>
              </a:ext>
            </a:extLst>
          </p:cNvPr>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93AE717-F21E-4821-860C-B42DD191A896}"/>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0E7C701-E75B-403F-9D6F-B9159A0A716A}"/>
              </a:ext>
            </a:extLst>
          </p:cNvPr>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5DE53C0-364C-4A6E-B349-0C7B50FD9499}"/>
              </a:ext>
            </a:extLst>
          </p:cNvPr>
          <p:cNvSpPr>
            <a:spLocks noGrp="1"/>
          </p:cNvSpPr>
          <p:nvPr>
            <p:ph type="dt" sz="half" idx="10"/>
          </p:nvPr>
        </p:nvSpPr>
        <p:spPr/>
        <p:txBody>
          <a:bodyPr/>
          <a:lstStyle/>
          <a:p>
            <a:r>
              <a:rPr lang="en-US"/>
              <a:t>June 2025</a:t>
            </a:r>
          </a:p>
        </p:txBody>
      </p:sp>
      <p:sp>
        <p:nvSpPr>
          <p:cNvPr id="8" name="Footer Placeholder 7">
            <a:extLst>
              <a:ext uri="{FF2B5EF4-FFF2-40B4-BE49-F238E27FC236}">
                <a16:creationId xmlns:a16="http://schemas.microsoft.com/office/drawing/2014/main" id="{1112C25A-BB37-453D-AFBB-74C9110D4593}"/>
              </a:ext>
            </a:extLst>
          </p:cNvPr>
          <p:cNvSpPr>
            <a:spLocks noGrp="1"/>
          </p:cNvSpPr>
          <p:nvPr>
            <p:ph type="ftr" sz="quarter" idx="11"/>
          </p:nvPr>
        </p:nvSpPr>
        <p:spPr/>
        <p:txBody>
          <a:bodyPr/>
          <a:lstStyle/>
          <a:p>
            <a:r>
              <a:rPr lang="en-US"/>
              <a:t>Parrott--Taking stock of driver pay regulation</a:t>
            </a:r>
          </a:p>
        </p:txBody>
      </p:sp>
      <p:sp>
        <p:nvSpPr>
          <p:cNvPr id="9" name="Slide Number Placeholder 8">
            <a:extLst>
              <a:ext uri="{FF2B5EF4-FFF2-40B4-BE49-F238E27FC236}">
                <a16:creationId xmlns:a16="http://schemas.microsoft.com/office/drawing/2014/main" id="{7807FB44-B4E9-4E88-8D79-4FF9AEB891B1}"/>
              </a:ext>
            </a:extLst>
          </p:cNvPr>
          <p:cNvSpPr>
            <a:spLocks noGrp="1"/>
          </p:cNvSpPr>
          <p:nvPr>
            <p:ph type="sldNum" sz="quarter" idx="12"/>
          </p:nvPr>
        </p:nvSpPr>
        <p:spPr/>
        <p:txBody>
          <a:bodyPr/>
          <a:lstStyle/>
          <a:p>
            <a:fld id="{49E4483B-BC6F-471D-BC24-C4F80310A017}" type="slidenum">
              <a:rPr lang="en-US" smtClean="0"/>
              <a:t>‹#›</a:t>
            </a:fld>
            <a:endParaRPr lang="en-US"/>
          </a:p>
        </p:txBody>
      </p:sp>
    </p:spTree>
    <p:extLst>
      <p:ext uri="{BB962C8B-B14F-4D97-AF65-F5344CB8AC3E}">
        <p14:creationId xmlns:p14="http://schemas.microsoft.com/office/powerpoint/2010/main" val="552904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t>June 2025</a:t>
            </a:r>
          </a:p>
        </p:txBody>
      </p:sp>
      <p:sp>
        <p:nvSpPr>
          <p:cNvPr id="6" name="Footer Placeholder 5"/>
          <p:cNvSpPr>
            <a:spLocks noGrp="1"/>
          </p:cNvSpPr>
          <p:nvPr>
            <p:ph type="ftr" sz="quarter" idx="11"/>
          </p:nvPr>
        </p:nvSpPr>
        <p:spPr/>
        <p:txBody>
          <a:bodyPr/>
          <a:lstStyle/>
          <a:p>
            <a:r>
              <a:rPr lang="en-US"/>
              <a:t>Parrott--Taking stock of driver pay regulation</a:t>
            </a:r>
          </a:p>
        </p:txBody>
      </p:sp>
      <p:sp>
        <p:nvSpPr>
          <p:cNvPr id="7" name="Slide Number Placeholder 6"/>
          <p:cNvSpPr>
            <a:spLocks noGrp="1"/>
          </p:cNvSpPr>
          <p:nvPr>
            <p:ph type="sldNum" sz="quarter" idx="12"/>
          </p:nvPr>
        </p:nvSpPr>
        <p:spPr/>
        <p:txBody>
          <a:bodyPr/>
          <a:lstStyle/>
          <a:p>
            <a:fld id="{B330FB8B-015B-4BB6-AD14-7BEA45E4DF49}" type="slidenum">
              <a:rPr lang="en-US" smtClean="0"/>
              <a:t>‹#›</a:t>
            </a:fld>
            <a:endParaRPr lang="en-US"/>
          </a:p>
        </p:txBody>
      </p:sp>
    </p:spTree>
    <p:extLst>
      <p:ext uri="{BB962C8B-B14F-4D97-AF65-F5344CB8AC3E}">
        <p14:creationId xmlns:p14="http://schemas.microsoft.com/office/powerpoint/2010/main" val="150455144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110A3-84FC-45B0-8C47-5A52A26DD10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C90C406-48D4-421A-8DF9-114EFA484344}"/>
              </a:ext>
            </a:extLst>
          </p:cNvPr>
          <p:cNvSpPr>
            <a:spLocks noGrp="1"/>
          </p:cNvSpPr>
          <p:nvPr>
            <p:ph type="dt" sz="half" idx="10"/>
          </p:nvPr>
        </p:nvSpPr>
        <p:spPr/>
        <p:txBody>
          <a:bodyPr/>
          <a:lstStyle/>
          <a:p>
            <a:r>
              <a:rPr lang="en-US"/>
              <a:t>June 2025</a:t>
            </a:r>
          </a:p>
        </p:txBody>
      </p:sp>
      <p:sp>
        <p:nvSpPr>
          <p:cNvPr id="4" name="Footer Placeholder 3">
            <a:extLst>
              <a:ext uri="{FF2B5EF4-FFF2-40B4-BE49-F238E27FC236}">
                <a16:creationId xmlns:a16="http://schemas.microsoft.com/office/drawing/2014/main" id="{002CFB3E-F7DB-440A-A8A3-80A554013DCF}"/>
              </a:ext>
            </a:extLst>
          </p:cNvPr>
          <p:cNvSpPr>
            <a:spLocks noGrp="1"/>
          </p:cNvSpPr>
          <p:nvPr>
            <p:ph type="ftr" sz="quarter" idx="11"/>
          </p:nvPr>
        </p:nvSpPr>
        <p:spPr/>
        <p:txBody>
          <a:bodyPr/>
          <a:lstStyle/>
          <a:p>
            <a:r>
              <a:rPr lang="en-US"/>
              <a:t>Parrott--Taking stock of driver pay regulation</a:t>
            </a:r>
          </a:p>
        </p:txBody>
      </p:sp>
      <p:sp>
        <p:nvSpPr>
          <p:cNvPr id="5" name="Slide Number Placeholder 4">
            <a:extLst>
              <a:ext uri="{FF2B5EF4-FFF2-40B4-BE49-F238E27FC236}">
                <a16:creationId xmlns:a16="http://schemas.microsoft.com/office/drawing/2014/main" id="{DDCD0345-AE55-4103-A187-86B459E20D17}"/>
              </a:ext>
            </a:extLst>
          </p:cNvPr>
          <p:cNvSpPr>
            <a:spLocks noGrp="1"/>
          </p:cNvSpPr>
          <p:nvPr>
            <p:ph type="sldNum" sz="quarter" idx="12"/>
          </p:nvPr>
        </p:nvSpPr>
        <p:spPr/>
        <p:txBody>
          <a:bodyPr/>
          <a:lstStyle/>
          <a:p>
            <a:fld id="{49E4483B-BC6F-471D-BC24-C4F80310A017}" type="slidenum">
              <a:rPr lang="en-US" smtClean="0"/>
              <a:t>‹#›</a:t>
            </a:fld>
            <a:endParaRPr lang="en-US"/>
          </a:p>
        </p:txBody>
      </p:sp>
    </p:spTree>
    <p:extLst>
      <p:ext uri="{BB962C8B-B14F-4D97-AF65-F5344CB8AC3E}">
        <p14:creationId xmlns:p14="http://schemas.microsoft.com/office/powerpoint/2010/main" val="318362009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198B94A-402D-4692-B8E8-8F52D2AE5ACE}"/>
              </a:ext>
            </a:extLst>
          </p:cNvPr>
          <p:cNvSpPr>
            <a:spLocks noGrp="1"/>
          </p:cNvSpPr>
          <p:nvPr>
            <p:ph type="dt" sz="half" idx="10"/>
          </p:nvPr>
        </p:nvSpPr>
        <p:spPr/>
        <p:txBody>
          <a:bodyPr/>
          <a:lstStyle/>
          <a:p>
            <a:r>
              <a:rPr lang="en-US"/>
              <a:t>June 2025</a:t>
            </a:r>
          </a:p>
        </p:txBody>
      </p:sp>
      <p:sp>
        <p:nvSpPr>
          <p:cNvPr id="3" name="Footer Placeholder 2">
            <a:extLst>
              <a:ext uri="{FF2B5EF4-FFF2-40B4-BE49-F238E27FC236}">
                <a16:creationId xmlns:a16="http://schemas.microsoft.com/office/drawing/2014/main" id="{61BB7E02-AF89-4170-BD6F-F82CEE5F25C7}"/>
              </a:ext>
            </a:extLst>
          </p:cNvPr>
          <p:cNvSpPr>
            <a:spLocks noGrp="1"/>
          </p:cNvSpPr>
          <p:nvPr>
            <p:ph type="ftr" sz="quarter" idx="11"/>
          </p:nvPr>
        </p:nvSpPr>
        <p:spPr/>
        <p:txBody>
          <a:bodyPr/>
          <a:lstStyle/>
          <a:p>
            <a:r>
              <a:rPr lang="en-US"/>
              <a:t>Parrott--Taking stock of driver pay regulation</a:t>
            </a:r>
          </a:p>
        </p:txBody>
      </p:sp>
      <p:sp>
        <p:nvSpPr>
          <p:cNvPr id="4" name="Slide Number Placeholder 3">
            <a:extLst>
              <a:ext uri="{FF2B5EF4-FFF2-40B4-BE49-F238E27FC236}">
                <a16:creationId xmlns:a16="http://schemas.microsoft.com/office/drawing/2014/main" id="{EFB13F03-A1ED-43E4-B1CC-37C6F37B40C2}"/>
              </a:ext>
            </a:extLst>
          </p:cNvPr>
          <p:cNvSpPr>
            <a:spLocks noGrp="1"/>
          </p:cNvSpPr>
          <p:nvPr>
            <p:ph type="sldNum" sz="quarter" idx="12"/>
          </p:nvPr>
        </p:nvSpPr>
        <p:spPr/>
        <p:txBody>
          <a:bodyPr/>
          <a:lstStyle/>
          <a:p>
            <a:fld id="{49E4483B-BC6F-471D-BC24-C4F80310A017}" type="slidenum">
              <a:rPr lang="en-US" smtClean="0"/>
              <a:t>‹#›</a:t>
            </a:fld>
            <a:endParaRPr lang="en-US"/>
          </a:p>
        </p:txBody>
      </p:sp>
    </p:spTree>
    <p:extLst>
      <p:ext uri="{BB962C8B-B14F-4D97-AF65-F5344CB8AC3E}">
        <p14:creationId xmlns:p14="http://schemas.microsoft.com/office/powerpoint/2010/main" val="242616926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0C8551-B960-49E7-8170-ECAE45A7797F}"/>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D224829-2BB6-4E5A-A6E2-7F53B45810F5}"/>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417D88A-784B-4DCC-81BC-49941F517DDD}"/>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F0F0E6A-DCD5-4964-8231-83083B89C3E4}"/>
              </a:ext>
            </a:extLst>
          </p:cNvPr>
          <p:cNvSpPr>
            <a:spLocks noGrp="1"/>
          </p:cNvSpPr>
          <p:nvPr>
            <p:ph type="dt" sz="half" idx="10"/>
          </p:nvPr>
        </p:nvSpPr>
        <p:spPr/>
        <p:txBody>
          <a:bodyPr/>
          <a:lstStyle/>
          <a:p>
            <a:r>
              <a:rPr lang="en-US"/>
              <a:t>June 2025</a:t>
            </a:r>
          </a:p>
        </p:txBody>
      </p:sp>
      <p:sp>
        <p:nvSpPr>
          <p:cNvPr id="6" name="Footer Placeholder 5">
            <a:extLst>
              <a:ext uri="{FF2B5EF4-FFF2-40B4-BE49-F238E27FC236}">
                <a16:creationId xmlns:a16="http://schemas.microsoft.com/office/drawing/2014/main" id="{13D1217A-737D-4E29-B4AE-741F6A3CED3C}"/>
              </a:ext>
            </a:extLst>
          </p:cNvPr>
          <p:cNvSpPr>
            <a:spLocks noGrp="1"/>
          </p:cNvSpPr>
          <p:nvPr>
            <p:ph type="ftr" sz="quarter" idx="11"/>
          </p:nvPr>
        </p:nvSpPr>
        <p:spPr/>
        <p:txBody>
          <a:bodyPr/>
          <a:lstStyle/>
          <a:p>
            <a:r>
              <a:rPr lang="en-US"/>
              <a:t>Parrott--Taking stock of driver pay regulation</a:t>
            </a:r>
          </a:p>
        </p:txBody>
      </p:sp>
      <p:sp>
        <p:nvSpPr>
          <p:cNvPr id="7" name="Slide Number Placeholder 6">
            <a:extLst>
              <a:ext uri="{FF2B5EF4-FFF2-40B4-BE49-F238E27FC236}">
                <a16:creationId xmlns:a16="http://schemas.microsoft.com/office/drawing/2014/main" id="{8A8D7277-F213-4E51-8181-D42BBB065580}"/>
              </a:ext>
            </a:extLst>
          </p:cNvPr>
          <p:cNvSpPr>
            <a:spLocks noGrp="1"/>
          </p:cNvSpPr>
          <p:nvPr>
            <p:ph type="sldNum" sz="quarter" idx="12"/>
          </p:nvPr>
        </p:nvSpPr>
        <p:spPr/>
        <p:txBody>
          <a:bodyPr/>
          <a:lstStyle/>
          <a:p>
            <a:fld id="{49E4483B-BC6F-471D-BC24-C4F80310A017}" type="slidenum">
              <a:rPr lang="en-US" smtClean="0"/>
              <a:t>‹#›</a:t>
            </a:fld>
            <a:endParaRPr lang="en-US"/>
          </a:p>
        </p:txBody>
      </p:sp>
    </p:spTree>
    <p:extLst>
      <p:ext uri="{BB962C8B-B14F-4D97-AF65-F5344CB8AC3E}">
        <p14:creationId xmlns:p14="http://schemas.microsoft.com/office/powerpoint/2010/main" val="43344385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8F0C30-DA1A-4F45-82B1-9BE7DAB05CF1}"/>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847FBBF-2180-4B64-A891-63266EFB264B}"/>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B3F951A-5C55-4CD8-9BC7-FAD1228C1B68}"/>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1C7A4E2-0E16-40FE-A4E7-F8E77792E063}"/>
              </a:ext>
            </a:extLst>
          </p:cNvPr>
          <p:cNvSpPr>
            <a:spLocks noGrp="1"/>
          </p:cNvSpPr>
          <p:nvPr>
            <p:ph type="dt" sz="half" idx="10"/>
          </p:nvPr>
        </p:nvSpPr>
        <p:spPr/>
        <p:txBody>
          <a:bodyPr/>
          <a:lstStyle/>
          <a:p>
            <a:r>
              <a:rPr lang="en-US"/>
              <a:t>June 2025</a:t>
            </a:r>
          </a:p>
        </p:txBody>
      </p:sp>
      <p:sp>
        <p:nvSpPr>
          <p:cNvPr id="6" name="Footer Placeholder 5">
            <a:extLst>
              <a:ext uri="{FF2B5EF4-FFF2-40B4-BE49-F238E27FC236}">
                <a16:creationId xmlns:a16="http://schemas.microsoft.com/office/drawing/2014/main" id="{EA59D523-AFAE-4D89-A49E-19A92D7AD37F}"/>
              </a:ext>
            </a:extLst>
          </p:cNvPr>
          <p:cNvSpPr>
            <a:spLocks noGrp="1"/>
          </p:cNvSpPr>
          <p:nvPr>
            <p:ph type="ftr" sz="quarter" idx="11"/>
          </p:nvPr>
        </p:nvSpPr>
        <p:spPr/>
        <p:txBody>
          <a:bodyPr/>
          <a:lstStyle/>
          <a:p>
            <a:r>
              <a:rPr lang="en-US"/>
              <a:t>Parrott--Taking stock of driver pay regulation</a:t>
            </a:r>
          </a:p>
        </p:txBody>
      </p:sp>
      <p:sp>
        <p:nvSpPr>
          <p:cNvPr id="7" name="Slide Number Placeholder 6">
            <a:extLst>
              <a:ext uri="{FF2B5EF4-FFF2-40B4-BE49-F238E27FC236}">
                <a16:creationId xmlns:a16="http://schemas.microsoft.com/office/drawing/2014/main" id="{766E59C5-D955-42D9-ABAA-9AA6B0FF3085}"/>
              </a:ext>
            </a:extLst>
          </p:cNvPr>
          <p:cNvSpPr>
            <a:spLocks noGrp="1"/>
          </p:cNvSpPr>
          <p:nvPr>
            <p:ph type="sldNum" sz="quarter" idx="12"/>
          </p:nvPr>
        </p:nvSpPr>
        <p:spPr/>
        <p:txBody>
          <a:bodyPr/>
          <a:lstStyle/>
          <a:p>
            <a:fld id="{49E4483B-BC6F-471D-BC24-C4F80310A017}" type="slidenum">
              <a:rPr lang="en-US" smtClean="0"/>
              <a:t>‹#›</a:t>
            </a:fld>
            <a:endParaRPr lang="en-US"/>
          </a:p>
        </p:txBody>
      </p:sp>
    </p:spTree>
    <p:extLst>
      <p:ext uri="{BB962C8B-B14F-4D97-AF65-F5344CB8AC3E}">
        <p14:creationId xmlns:p14="http://schemas.microsoft.com/office/powerpoint/2010/main" val="185840243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81DCCF-FE38-4A0C-BADE-C4F88FE62F6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C704AE1-0772-436F-872C-8252AD3B8E1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170918-353E-4BD8-A7CB-9E0D622AB63B}"/>
              </a:ext>
            </a:extLst>
          </p:cNvPr>
          <p:cNvSpPr>
            <a:spLocks noGrp="1"/>
          </p:cNvSpPr>
          <p:nvPr>
            <p:ph type="dt" sz="half" idx="10"/>
          </p:nvPr>
        </p:nvSpPr>
        <p:spPr/>
        <p:txBody>
          <a:bodyPr/>
          <a:lstStyle/>
          <a:p>
            <a:r>
              <a:rPr lang="en-US"/>
              <a:t>June 2025</a:t>
            </a:r>
          </a:p>
        </p:txBody>
      </p:sp>
      <p:sp>
        <p:nvSpPr>
          <p:cNvPr id="5" name="Footer Placeholder 4">
            <a:extLst>
              <a:ext uri="{FF2B5EF4-FFF2-40B4-BE49-F238E27FC236}">
                <a16:creationId xmlns:a16="http://schemas.microsoft.com/office/drawing/2014/main" id="{43DF0D2A-2671-4F09-8DC0-C41BC78C7B1B}"/>
              </a:ext>
            </a:extLst>
          </p:cNvPr>
          <p:cNvSpPr>
            <a:spLocks noGrp="1"/>
          </p:cNvSpPr>
          <p:nvPr>
            <p:ph type="ftr" sz="quarter" idx="11"/>
          </p:nvPr>
        </p:nvSpPr>
        <p:spPr/>
        <p:txBody>
          <a:bodyPr/>
          <a:lstStyle/>
          <a:p>
            <a:r>
              <a:rPr lang="en-US"/>
              <a:t>Parrott--Taking stock of driver pay regulation</a:t>
            </a:r>
          </a:p>
        </p:txBody>
      </p:sp>
      <p:sp>
        <p:nvSpPr>
          <p:cNvPr id="6" name="Slide Number Placeholder 5">
            <a:extLst>
              <a:ext uri="{FF2B5EF4-FFF2-40B4-BE49-F238E27FC236}">
                <a16:creationId xmlns:a16="http://schemas.microsoft.com/office/drawing/2014/main" id="{3D677B89-FC10-45D4-B145-561B7CE62CE7}"/>
              </a:ext>
            </a:extLst>
          </p:cNvPr>
          <p:cNvSpPr>
            <a:spLocks noGrp="1"/>
          </p:cNvSpPr>
          <p:nvPr>
            <p:ph type="sldNum" sz="quarter" idx="12"/>
          </p:nvPr>
        </p:nvSpPr>
        <p:spPr/>
        <p:txBody>
          <a:bodyPr/>
          <a:lstStyle/>
          <a:p>
            <a:fld id="{49E4483B-BC6F-471D-BC24-C4F80310A017}" type="slidenum">
              <a:rPr lang="en-US" smtClean="0"/>
              <a:t>‹#›</a:t>
            </a:fld>
            <a:endParaRPr lang="en-US"/>
          </a:p>
        </p:txBody>
      </p:sp>
    </p:spTree>
    <p:extLst>
      <p:ext uri="{BB962C8B-B14F-4D97-AF65-F5344CB8AC3E}">
        <p14:creationId xmlns:p14="http://schemas.microsoft.com/office/powerpoint/2010/main" val="245120383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A7B66F7-9321-4087-9A36-91BEE038DF02}"/>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2489C68-4F36-43FB-8326-9B107ED212AA}"/>
              </a:ext>
            </a:extLst>
          </p:cNvPr>
          <p:cNvSpPr>
            <a:spLocks noGrp="1"/>
          </p:cNvSpPr>
          <p:nvPr>
            <p:ph type="body" orient="vert" idx="1"/>
          </p:nvPr>
        </p:nvSpPr>
        <p:spPr>
          <a:xfrm>
            <a:off x="628650" y="365125"/>
            <a:ext cx="57626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DF07BC-8393-4978-A14E-4700D3000916}"/>
              </a:ext>
            </a:extLst>
          </p:cNvPr>
          <p:cNvSpPr>
            <a:spLocks noGrp="1"/>
          </p:cNvSpPr>
          <p:nvPr>
            <p:ph type="dt" sz="half" idx="10"/>
          </p:nvPr>
        </p:nvSpPr>
        <p:spPr/>
        <p:txBody>
          <a:bodyPr/>
          <a:lstStyle/>
          <a:p>
            <a:r>
              <a:rPr lang="en-US"/>
              <a:t>June 2025</a:t>
            </a:r>
          </a:p>
        </p:txBody>
      </p:sp>
      <p:sp>
        <p:nvSpPr>
          <p:cNvPr id="5" name="Footer Placeholder 4">
            <a:extLst>
              <a:ext uri="{FF2B5EF4-FFF2-40B4-BE49-F238E27FC236}">
                <a16:creationId xmlns:a16="http://schemas.microsoft.com/office/drawing/2014/main" id="{511AD562-FF5A-464F-90F3-2091488B91FF}"/>
              </a:ext>
            </a:extLst>
          </p:cNvPr>
          <p:cNvSpPr>
            <a:spLocks noGrp="1"/>
          </p:cNvSpPr>
          <p:nvPr>
            <p:ph type="ftr" sz="quarter" idx="11"/>
          </p:nvPr>
        </p:nvSpPr>
        <p:spPr/>
        <p:txBody>
          <a:bodyPr/>
          <a:lstStyle/>
          <a:p>
            <a:r>
              <a:rPr lang="en-US"/>
              <a:t>Parrott--Taking stock of driver pay regulation</a:t>
            </a:r>
          </a:p>
        </p:txBody>
      </p:sp>
      <p:sp>
        <p:nvSpPr>
          <p:cNvPr id="6" name="Slide Number Placeholder 5">
            <a:extLst>
              <a:ext uri="{FF2B5EF4-FFF2-40B4-BE49-F238E27FC236}">
                <a16:creationId xmlns:a16="http://schemas.microsoft.com/office/drawing/2014/main" id="{F883369D-D6E4-47CB-8B83-E7207256C21D}"/>
              </a:ext>
            </a:extLst>
          </p:cNvPr>
          <p:cNvSpPr>
            <a:spLocks noGrp="1"/>
          </p:cNvSpPr>
          <p:nvPr>
            <p:ph type="sldNum" sz="quarter" idx="12"/>
          </p:nvPr>
        </p:nvSpPr>
        <p:spPr/>
        <p:txBody>
          <a:bodyPr/>
          <a:lstStyle/>
          <a:p>
            <a:fld id="{49E4483B-BC6F-471D-BC24-C4F80310A017}" type="slidenum">
              <a:rPr lang="en-US" smtClean="0"/>
              <a:t>‹#›</a:t>
            </a:fld>
            <a:endParaRPr lang="en-US"/>
          </a:p>
        </p:txBody>
      </p:sp>
    </p:spTree>
    <p:extLst>
      <p:ext uri="{BB962C8B-B14F-4D97-AF65-F5344CB8AC3E}">
        <p14:creationId xmlns:p14="http://schemas.microsoft.com/office/powerpoint/2010/main" val="74035516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41A2CC-C81A-4E19-B8F9-DE5370F91B46}"/>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9EC320F-8FCA-496E-8832-812061B5DE9D}"/>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78B7D5C-0C3D-41E8-B364-BE3C7900DA6D}"/>
              </a:ext>
            </a:extLst>
          </p:cNvPr>
          <p:cNvSpPr>
            <a:spLocks noGrp="1"/>
          </p:cNvSpPr>
          <p:nvPr>
            <p:ph type="dt" sz="half" idx="10"/>
          </p:nvPr>
        </p:nvSpPr>
        <p:spPr/>
        <p:txBody>
          <a:bodyPr/>
          <a:lstStyle/>
          <a:p>
            <a:r>
              <a:rPr lang="en-US"/>
              <a:t>June 2025</a:t>
            </a:r>
          </a:p>
        </p:txBody>
      </p:sp>
      <p:sp>
        <p:nvSpPr>
          <p:cNvPr id="5" name="Footer Placeholder 4">
            <a:extLst>
              <a:ext uri="{FF2B5EF4-FFF2-40B4-BE49-F238E27FC236}">
                <a16:creationId xmlns:a16="http://schemas.microsoft.com/office/drawing/2014/main" id="{EAAC4788-5FCC-4A15-8AD9-CDF4B355E34A}"/>
              </a:ext>
            </a:extLst>
          </p:cNvPr>
          <p:cNvSpPr>
            <a:spLocks noGrp="1"/>
          </p:cNvSpPr>
          <p:nvPr>
            <p:ph type="ftr" sz="quarter" idx="11"/>
          </p:nvPr>
        </p:nvSpPr>
        <p:spPr/>
        <p:txBody>
          <a:bodyPr/>
          <a:lstStyle/>
          <a:p>
            <a:r>
              <a:rPr lang="en-US"/>
              <a:t>Parrott--Taking stock of driver pay regulation</a:t>
            </a:r>
          </a:p>
        </p:txBody>
      </p:sp>
      <p:sp>
        <p:nvSpPr>
          <p:cNvPr id="6" name="Slide Number Placeholder 5">
            <a:extLst>
              <a:ext uri="{FF2B5EF4-FFF2-40B4-BE49-F238E27FC236}">
                <a16:creationId xmlns:a16="http://schemas.microsoft.com/office/drawing/2014/main" id="{BD3B7EC8-4760-4A66-8FF5-EF371B798FE8}"/>
              </a:ext>
            </a:extLst>
          </p:cNvPr>
          <p:cNvSpPr>
            <a:spLocks noGrp="1"/>
          </p:cNvSpPr>
          <p:nvPr>
            <p:ph type="sldNum" sz="quarter" idx="12"/>
          </p:nvPr>
        </p:nvSpPr>
        <p:spPr/>
        <p:txBody>
          <a:bodyPr/>
          <a:lstStyle/>
          <a:p>
            <a:fld id="{45778B06-D879-406C-871A-014F0BE010B4}" type="slidenum">
              <a:rPr lang="en-US" smtClean="0"/>
              <a:t>‹#›</a:t>
            </a:fld>
            <a:endParaRPr lang="en-US"/>
          </a:p>
        </p:txBody>
      </p:sp>
    </p:spTree>
    <p:extLst>
      <p:ext uri="{BB962C8B-B14F-4D97-AF65-F5344CB8AC3E}">
        <p14:creationId xmlns:p14="http://schemas.microsoft.com/office/powerpoint/2010/main" val="380015998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6BAF7D-FC4F-4BFD-89AB-DB633D12137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106F4AD-AC9F-40A5-92DE-1D4514B09DC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B50223-3145-4333-8DC8-6C7C6FC519D4}"/>
              </a:ext>
            </a:extLst>
          </p:cNvPr>
          <p:cNvSpPr>
            <a:spLocks noGrp="1"/>
          </p:cNvSpPr>
          <p:nvPr>
            <p:ph type="dt" sz="half" idx="10"/>
          </p:nvPr>
        </p:nvSpPr>
        <p:spPr/>
        <p:txBody>
          <a:bodyPr/>
          <a:lstStyle/>
          <a:p>
            <a:r>
              <a:rPr lang="en-US"/>
              <a:t>June 2025</a:t>
            </a:r>
          </a:p>
        </p:txBody>
      </p:sp>
      <p:sp>
        <p:nvSpPr>
          <p:cNvPr id="5" name="Footer Placeholder 4">
            <a:extLst>
              <a:ext uri="{FF2B5EF4-FFF2-40B4-BE49-F238E27FC236}">
                <a16:creationId xmlns:a16="http://schemas.microsoft.com/office/drawing/2014/main" id="{A394A669-7FBB-4A11-9C36-E1B6446DA93E}"/>
              </a:ext>
            </a:extLst>
          </p:cNvPr>
          <p:cNvSpPr>
            <a:spLocks noGrp="1"/>
          </p:cNvSpPr>
          <p:nvPr>
            <p:ph type="ftr" sz="quarter" idx="11"/>
          </p:nvPr>
        </p:nvSpPr>
        <p:spPr/>
        <p:txBody>
          <a:bodyPr/>
          <a:lstStyle/>
          <a:p>
            <a:r>
              <a:rPr lang="en-US"/>
              <a:t>Parrott--Taking stock of driver pay regulation</a:t>
            </a:r>
          </a:p>
        </p:txBody>
      </p:sp>
      <p:sp>
        <p:nvSpPr>
          <p:cNvPr id="6" name="Slide Number Placeholder 5">
            <a:extLst>
              <a:ext uri="{FF2B5EF4-FFF2-40B4-BE49-F238E27FC236}">
                <a16:creationId xmlns:a16="http://schemas.microsoft.com/office/drawing/2014/main" id="{C37D80B1-A228-4A34-B98D-ADAB0B758A6B}"/>
              </a:ext>
            </a:extLst>
          </p:cNvPr>
          <p:cNvSpPr>
            <a:spLocks noGrp="1"/>
          </p:cNvSpPr>
          <p:nvPr>
            <p:ph type="sldNum" sz="quarter" idx="12"/>
          </p:nvPr>
        </p:nvSpPr>
        <p:spPr/>
        <p:txBody>
          <a:bodyPr/>
          <a:lstStyle/>
          <a:p>
            <a:fld id="{45778B06-D879-406C-871A-014F0BE010B4}" type="slidenum">
              <a:rPr lang="en-US" smtClean="0"/>
              <a:t>‹#›</a:t>
            </a:fld>
            <a:endParaRPr lang="en-US"/>
          </a:p>
        </p:txBody>
      </p:sp>
    </p:spTree>
    <p:extLst>
      <p:ext uri="{BB962C8B-B14F-4D97-AF65-F5344CB8AC3E}">
        <p14:creationId xmlns:p14="http://schemas.microsoft.com/office/powerpoint/2010/main" val="321575813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847679-8166-4DFF-9857-ED456A206AA9}"/>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CC11847-A4F0-4A69-9C8A-844500EC0CAA}"/>
              </a:ext>
            </a:extLst>
          </p:cNvPr>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7E32B29D-1652-4418-AF53-9CB07C6C7DD6}"/>
              </a:ext>
            </a:extLst>
          </p:cNvPr>
          <p:cNvSpPr>
            <a:spLocks noGrp="1"/>
          </p:cNvSpPr>
          <p:nvPr>
            <p:ph type="dt" sz="half" idx="10"/>
          </p:nvPr>
        </p:nvSpPr>
        <p:spPr/>
        <p:txBody>
          <a:bodyPr/>
          <a:lstStyle/>
          <a:p>
            <a:r>
              <a:rPr lang="en-US"/>
              <a:t>June 2025</a:t>
            </a:r>
          </a:p>
        </p:txBody>
      </p:sp>
      <p:sp>
        <p:nvSpPr>
          <p:cNvPr id="5" name="Footer Placeholder 4">
            <a:extLst>
              <a:ext uri="{FF2B5EF4-FFF2-40B4-BE49-F238E27FC236}">
                <a16:creationId xmlns:a16="http://schemas.microsoft.com/office/drawing/2014/main" id="{BC990DCA-5548-4F44-8F51-5058AF5E6A75}"/>
              </a:ext>
            </a:extLst>
          </p:cNvPr>
          <p:cNvSpPr>
            <a:spLocks noGrp="1"/>
          </p:cNvSpPr>
          <p:nvPr>
            <p:ph type="ftr" sz="quarter" idx="11"/>
          </p:nvPr>
        </p:nvSpPr>
        <p:spPr/>
        <p:txBody>
          <a:bodyPr/>
          <a:lstStyle/>
          <a:p>
            <a:r>
              <a:rPr lang="en-US"/>
              <a:t>Parrott--Taking stock of driver pay regulation</a:t>
            </a:r>
          </a:p>
        </p:txBody>
      </p:sp>
      <p:sp>
        <p:nvSpPr>
          <p:cNvPr id="6" name="Slide Number Placeholder 5">
            <a:extLst>
              <a:ext uri="{FF2B5EF4-FFF2-40B4-BE49-F238E27FC236}">
                <a16:creationId xmlns:a16="http://schemas.microsoft.com/office/drawing/2014/main" id="{390DCCAD-7C95-497F-AB50-C5ABA9232941}"/>
              </a:ext>
            </a:extLst>
          </p:cNvPr>
          <p:cNvSpPr>
            <a:spLocks noGrp="1"/>
          </p:cNvSpPr>
          <p:nvPr>
            <p:ph type="sldNum" sz="quarter" idx="12"/>
          </p:nvPr>
        </p:nvSpPr>
        <p:spPr/>
        <p:txBody>
          <a:bodyPr/>
          <a:lstStyle/>
          <a:p>
            <a:fld id="{45778B06-D879-406C-871A-014F0BE010B4}" type="slidenum">
              <a:rPr lang="en-US" smtClean="0"/>
              <a:t>‹#›</a:t>
            </a:fld>
            <a:endParaRPr lang="en-US"/>
          </a:p>
        </p:txBody>
      </p:sp>
    </p:spTree>
    <p:extLst>
      <p:ext uri="{BB962C8B-B14F-4D97-AF65-F5344CB8AC3E}">
        <p14:creationId xmlns:p14="http://schemas.microsoft.com/office/powerpoint/2010/main" val="299845410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EDE377-25F1-4391-BF33-BB02CCF6D40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20B9525-287F-4BD5-B607-76F611A68D4C}"/>
              </a:ext>
            </a:extLst>
          </p:cNvPr>
          <p:cNvSpPr>
            <a:spLocks noGrp="1"/>
          </p:cNvSpPr>
          <p:nvPr>
            <p:ph sz="half" idx="1"/>
          </p:nvPr>
        </p:nvSpPr>
        <p:spPr>
          <a:xfrm>
            <a:off x="628650" y="1825625"/>
            <a:ext cx="38671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D8E65BA-7A99-434D-977F-A9F16C6A7072}"/>
              </a:ext>
            </a:extLst>
          </p:cNvPr>
          <p:cNvSpPr>
            <a:spLocks noGrp="1"/>
          </p:cNvSpPr>
          <p:nvPr>
            <p:ph sz="half" idx="2"/>
          </p:nvPr>
        </p:nvSpPr>
        <p:spPr>
          <a:xfrm>
            <a:off x="4648200" y="1825625"/>
            <a:ext cx="38671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F498999-100A-4B30-A61F-A3381A091442}"/>
              </a:ext>
            </a:extLst>
          </p:cNvPr>
          <p:cNvSpPr>
            <a:spLocks noGrp="1"/>
          </p:cNvSpPr>
          <p:nvPr>
            <p:ph type="dt" sz="half" idx="10"/>
          </p:nvPr>
        </p:nvSpPr>
        <p:spPr/>
        <p:txBody>
          <a:bodyPr/>
          <a:lstStyle/>
          <a:p>
            <a:r>
              <a:rPr lang="en-US"/>
              <a:t>June 2025</a:t>
            </a:r>
          </a:p>
        </p:txBody>
      </p:sp>
      <p:sp>
        <p:nvSpPr>
          <p:cNvPr id="6" name="Footer Placeholder 5">
            <a:extLst>
              <a:ext uri="{FF2B5EF4-FFF2-40B4-BE49-F238E27FC236}">
                <a16:creationId xmlns:a16="http://schemas.microsoft.com/office/drawing/2014/main" id="{0F226422-F3D9-4FA1-BA5B-C1FC63E764DA}"/>
              </a:ext>
            </a:extLst>
          </p:cNvPr>
          <p:cNvSpPr>
            <a:spLocks noGrp="1"/>
          </p:cNvSpPr>
          <p:nvPr>
            <p:ph type="ftr" sz="quarter" idx="11"/>
          </p:nvPr>
        </p:nvSpPr>
        <p:spPr/>
        <p:txBody>
          <a:bodyPr/>
          <a:lstStyle/>
          <a:p>
            <a:r>
              <a:rPr lang="en-US"/>
              <a:t>Parrott--Taking stock of driver pay regulation</a:t>
            </a:r>
          </a:p>
        </p:txBody>
      </p:sp>
      <p:sp>
        <p:nvSpPr>
          <p:cNvPr id="7" name="Slide Number Placeholder 6">
            <a:extLst>
              <a:ext uri="{FF2B5EF4-FFF2-40B4-BE49-F238E27FC236}">
                <a16:creationId xmlns:a16="http://schemas.microsoft.com/office/drawing/2014/main" id="{BE0B4D26-6F00-4E21-9D21-365BE42D72B5}"/>
              </a:ext>
            </a:extLst>
          </p:cNvPr>
          <p:cNvSpPr>
            <a:spLocks noGrp="1"/>
          </p:cNvSpPr>
          <p:nvPr>
            <p:ph type="sldNum" sz="quarter" idx="12"/>
          </p:nvPr>
        </p:nvSpPr>
        <p:spPr/>
        <p:txBody>
          <a:bodyPr/>
          <a:lstStyle/>
          <a:p>
            <a:fld id="{45778B06-D879-406C-871A-014F0BE010B4}" type="slidenum">
              <a:rPr lang="en-US" smtClean="0"/>
              <a:t>‹#›</a:t>
            </a:fld>
            <a:endParaRPr lang="en-US"/>
          </a:p>
        </p:txBody>
      </p:sp>
    </p:spTree>
    <p:extLst>
      <p:ext uri="{BB962C8B-B14F-4D97-AF65-F5344CB8AC3E}">
        <p14:creationId xmlns:p14="http://schemas.microsoft.com/office/powerpoint/2010/main" val="1932078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t>June 2025</a:t>
            </a:r>
          </a:p>
        </p:txBody>
      </p:sp>
      <p:sp>
        <p:nvSpPr>
          <p:cNvPr id="8" name="Footer Placeholder 7"/>
          <p:cNvSpPr>
            <a:spLocks noGrp="1"/>
          </p:cNvSpPr>
          <p:nvPr>
            <p:ph type="ftr" sz="quarter" idx="11"/>
          </p:nvPr>
        </p:nvSpPr>
        <p:spPr/>
        <p:txBody>
          <a:bodyPr/>
          <a:lstStyle/>
          <a:p>
            <a:r>
              <a:rPr lang="en-US"/>
              <a:t>Parrott--Taking stock of driver pay regulation</a:t>
            </a:r>
          </a:p>
        </p:txBody>
      </p:sp>
      <p:sp>
        <p:nvSpPr>
          <p:cNvPr id="9" name="Slide Number Placeholder 8"/>
          <p:cNvSpPr>
            <a:spLocks noGrp="1"/>
          </p:cNvSpPr>
          <p:nvPr>
            <p:ph type="sldNum" sz="quarter" idx="12"/>
          </p:nvPr>
        </p:nvSpPr>
        <p:spPr/>
        <p:txBody>
          <a:bodyPr/>
          <a:lstStyle/>
          <a:p>
            <a:fld id="{B330FB8B-015B-4BB6-AD14-7BEA45E4DF49}" type="slidenum">
              <a:rPr lang="en-US" smtClean="0"/>
              <a:t>‹#›</a:t>
            </a:fld>
            <a:endParaRPr lang="en-US"/>
          </a:p>
        </p:txBody>
      </p:sp>
    </p:spTree>
    <p:extLst>
      <p:ext uri="{BB962C8B-B14F-4D97-AF65-F5344CB8AC3E}">
        <p14:creationId xmlns:p14="http://schemas.microsoft.com/office/powerpoint/2010/main" val="340066298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F9830-D1EA-49CF-8CC1-24758093044B}"/>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0526864-250C-4AAF-8670-F089FE93B0AF}"/>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53FF915-5BEF-43F0-8EE4-50C451B3A094}"/>
              </a:ext>
            </a:extLst>
          </p:cNvPr>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93A148F-25E0-4AD0-B61B-830832F93A23}"/>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BAC65D7-A56B-4325-972B-8662803A2FD0}"/>
              </a:ext>
            </a:extLst>
          </p:cNvPr>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78F07FB-5087-42D1-9BD5-5C0D77B3A730}"/>
              </a:ext>
            </a:extLst>
          </p:cNvPr>
          <p:cNvSpPr>
            <a:spLocks noGrp="1"/>
          </p:cNvSpPr>
          <p:nvPr>
            <p:ph type="dt" sz="half" idx="10"/>
          </p:nvPr>
        </p:nvSpPr>
        <p:spPr/>
        <p:txBody>
          <a:bodyPr/>
          <a:lstStyle/>
          <a:p>
            <a:r>
              <a:rPr lang="en-US"/>
              <a:t>June 2025</a:t>
            </a:r>
          </a:p>
        </p:txBody>
      </p:sp>
      <p:sp>
        <p:nvSpPr>
          <p:cNvPr id="8" name="Footer Placeholder 7">
            <a:extLst>
              <a:ext uri="{FF2B5EF4-FFF2-40B4-BE49-F238E27FC236}">
                <a16:creationId xmlns:a16="http://schemas.microsoft.com/office/drawing/2014/main" id="{57499735-0895-481F-BC62-10C84903F0E4}"/>
              </a:ext>
            </a:extLst>
          </p:cNvPr>
          <p:cNvSpPr>
            <a:spLocks noGrp="1"/>
          </p:cNvSpPr>
          <p:nvPr>
            <p:ph type="ftr" sz="quarter" idx="11"/>
          </p:nvPr>
        </p:nvSpPr>
        <p:spPr/>
        <p:txBody>
          <a:bodyPr/>
          <a:lstStyle/>
          <a:p>
            <a:r>
              <a:rPr lang="en-US"/>
              <a:t>Parrott--Taking stock of driver pay regulation</a:t>
            </a:r>
          </a:p>
        </p:txBody>
      </p:sp>
      <p:sp>
        <p:nvSpPr>
          <p:cNvPr id="9" name="Slide Number Placeholder 8">
            <a:extLst>
              <a:ext uri="{FF2B5EF4-FFF2-40B4-BE49-F238E27FC236}">
                <a16:creationId xmlns:a16="http://schemas.microsoft.com/office/drawing/2014/main" id="{93B58A49-096D-4969-9A33-A9D0A8AF7FC0}"/>
              </a:ext>
            </a:extLst>
          </p:cNvPr>
          <p:cNvSpPr>
            <a:spLocks noGrp="1"/>
          </p:cNvSpPr>
          <p:nvPr>
            <p:ph type="sldNum" sz="quarter" idx="12"/>
          </p:nvPr>
        </p:nvSpPr>
        <p:spPr/>
        <p:txBody>
          <a:bodyPr/>
          <a:lstStyle/>
          <a:p>
            <a:fld id="{45778B06-D879-406C-871A-014F0BE010B4}" type="slidenum">
              <a:rPr lang="en-US" smtClean="0"/>
              <a:t>‹#›</a:t>
            </a:fld>
            <a:endParaRPr lang="en-US"/>
          </a:p>
        </p:txBody>
      </p:sp>
    </p:spTree>
    <p:extLst>
      <p:ext uri="{BB962C8B-B14F-4D97-AF65-F5344CB8AC3E}">
        <p14:creationId xmlns:p14="http://schemas.microsoft.com/office/powerpoint/2010/main" val="344783233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01E30A-10FB-4622-9CA9-7010EBC1E55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F8D70FE-A5D7-453F-A1D9-103DC51DBBE3}"/>
              </a:ext>
            </a:extLst>
          </p:cNvPr>
          <p:cNvSpPr>
            <a:spLocks noGrp="1"/>
          </p:cNvSpPr>
          <p:nvPr>
            <p:ph type="dt" sz="half" idx="10"/>
          </p:nvPr>
        </p:nvSpPr>
        <p:spPr/>
        <p:txBody>
          <a:bodyPr/>
          <a:lstStyle/>
          <a:p>
            <a:r>
              <a:rPr lang="en-US"/>
              <a:t>June 2025</a:t>
            </a:r>
          </a:p>
        </p:txBody>
      </p:sp>
      <p:sp>
        <p:nvSpPr>
          <p:cNvPr id="4" name="Footer Placeholder 3">
            <a:extLst>
              <a:ext uri="{FF2B5EF4-FFF2-40B4-BE49-F238E27FC236}">
                <a16:creationId xmlns:a16="http://schemas.microsoft.com/office/drawing/2014/main" id="{5794D45C-1C34-4685-80E2-E294CCBD8491}"/>
              </a:ext>
            </a:extLst>
          </p:cNvPr>
          <p:cNvSpPr>
            <a:spLocks noGrp="1"/>
          </p:cNvSpPr>
          <p:nvPr>
            <p:ph type="ftr" sz="quarter" idx="11"/>
          </p:nvPr>
        </p:nvSpPr>
        <p:spPr/>
        <p:txBody>
          <a:bodyPr/>
          <a:lstStyle/>
          <a:p>
            <a:r>
              <a:rPr lang="en-US"/>
              <a:t>Parrott--Taking stock of driver pay regulation</a:t>
            </a:r>
          </a:p>
        </p:txBody>
      </p:sp>
      <p:sp>
        <p:nvSpPr>
          <p:cNvPr id="5" name="Slide Number Placeholder 4">
            <a:extLst>
              <a:ext uri="{FF2B5EF4-FFF2-40B4-BE49-F238E27FC236}">
                <a16:creationId xmlns:a16="http://schemas.microsoft.com/office/drawing/2014/main" id="{1DE9B752-FDF8-4D03-B8D9-2F328A33525C}"/>
              </a:ext>
            </a:extLst>
          </p:cNvPr>
          <p:cNvSpPr>
            <a:spLocks noGrp="1"/>
          </p:cNvSpPr>
          <p:nvPr>
            <p:ph type="sldNum" sz="quarter" idx="12"/>
          </p:nvPr>
        </p:nvSpPr>
        <p:spPr/>
        <p:txBody>
          <a:bodyPr/>
          <a:lstStyle/>
          <a:p>
            <a:fld id="{45778B06-D879-406C-871A-014F0BE010B4}" type="slidenum">
              <a:rPr lang="en-US" smtClean="0"/>
              <a:t>‹#›</a:t>
            </a:fld>
            <a:endParaRPr lang="en-US"/>
          </a:p>
        </p:txBody>
      </p:sp>
    </p:spTree>
    <p:extLst>
      <p:ext uri="{BB962C8B-B14F-4D97-AF65-F5344CB8AC3E}">
        <p14:creationId xmlns:p14="http://schemas.microsoft.com/office/powerpoint/2010/main" val="410798256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BFDDBF-3E14-4099-A310-2B102BB214D2}"/>
              </a:ext>
            </a:extLst>
          </p:cNvPr>
          <p:cNvSpPr>
            <a:spLocks noGrp="1"/>
          </p:cNvSpPr>
          <p:nvPr>
            <p:ph type="dt" sz="half" idx="10"/>
          </p:nvPr>
        </p:nvSpPr>
        <p:spPr/>
        <p:txBody>
          <a:bodyPr/>
          <a:lstStyle/>
          <a:p>
            <a:r>
              <a:rPr lang="en-US"/>
              <a:t>June 2025</a:t>
            </a:r>
          </a:p>
        </p:txBody>
      </p:sp>
      <p:sp>
        <p:nvSpPr>
          <p:cNvPr id="3" name="Footer Placeholder 2">
            <a:extLst>
              <a:ext uri="{FF2B5EF4-FFF2-40B4-BE49-F238E27FC236}">
                <a16:creationId xmlns:a16="http://schemas.microsoft.com/office/drawing/2014/main" id="{C607F088-154C-411C-AB89-4CDB5DCF1D40}"/>
              </a:ext>
            </a:extLst>
          </p:cNvPr>
          <p:cNvSpPr>
            <a:spLocks noGrp="1"/>
          </p:cNvSpPr>
          <p:nvPr>
            <p:ph type="ftr" sz="quarter" idx="11"/>
          </p:nvPr>
        </p:nvSpPr>
        <p:spPr/>
        <p:txBody>
          <a:bodyPr/>
          <a:lstStyle/>
          <a:p>
            <a:r>
              <a:rPr lang="en-US"/>
              <a:t>Parrott--Taking stock of driver pay regulation</a:t>
            </a:r>
          </a:p>
        </p:txBody>
      </p:sp>
      <p:sp>
        <p:nvSpPr>
          <p:cNvPr id="4" name="Slide Number Placeholder 3">
            <a:extLst>
              <a:ext uri="{FF2B5EF4-FFF2-40B4-BE49-F238E27FC236}">
                <a16:creationId xmlns:a16="http://schemas.microsoft.com/office/drawing/2014/main" id="{DC2498CA-8EF7-44D1-A3D5-2377B21F2E3A}"/>
              </a:ext>
            </a:extLst>
          </p:cNvPr>
          <p:cNvSpPr>
            <a:spLocks noGrp="1"/>
          </p:cNvSpPr>
          <p:nvPr>
            <p:ph type="sldNum" sz="quarter" idx="12"/>
          </p:nvPr>
        </p:nvSpPr>
        <p:spPr/>
        <p:txBody>
          <a:bodyPr/>
          <a:lstStyle/>
          <a:p>
            <a:fld id="{45778B06-D879-406C-871A-014F0BE010B4}" type="slidenum">
              <a:rPr lang="en-US" smtClean="0"/>
              <a:t>‹#›</a:t>
            </a:fld>
            <a:endParaRPr lang="en-US"/>
          </a:p>
        </p:txBody>
      </p:sp>
    </p:spTree>
    <p:extLst>
      <p:ext uri="{BB962C8B-B14F-4D97-AF65-F5344CB8AC3E}">
        <p14:creationId xmlns:p14="http://schemas.microsoft.com/office/powerpoint/2010/main" val="218978897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49205-2729-4964-97FE-9A8FF8F2D509}"/>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4A3282E-97F3-4457-8627-E5741895A850}"/>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55380DC-A57E-42F3-8CDF-E6B1FE5AEAAE}"/>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FE8C970-7BB4-4108-9DCF-9151CBC880C7}"/>
              </a:ext>
            </a:extLst>
          </p:cNvPr>
          <p:cNvSpPr>
            <a:spLocks noGrp="1"/>
          </p:cNvSpPr>
          <p:nvPr>
            <p:ph type="dt" sz="half" idx="10"/>
          </p:nvPr>
        </p:nvSpPr>
        <p:spPr/>
        <p:txBody>
          <a:bodyPr/>
          <a:lstStyle/>
          <a:p>
            <a:r>
              <a:rPr lang="en-US"/>
              <a:t>June 2025</a:t>
            </a:r>
          </a:p>
        </p:txBody>
      </p:sp>
      <p:sp>
        <p:nvSpPr>
          <p:cNvPr id="6" name="Footer Placeholder 5">
            <a:extLst>
              <a:ext uri="{FF2B5EF4-FFF2-40B4-BE49-F238E27FC236}">
                <a16:creationId xmlns:a16="http://schemas.microsoft.com/office/drawing/2014/main" id="{0A9A8932-5803-4E99-B231-4FB214175B6C}"/>
              </a:ext>
            </a:extLst>
          </p:cNvPr>
          <p:cNvSpPr>
            <a:spLocks noGrp="1"/>
          </p:cNvSpPr>
          <p:nvPr>
            <p:ph type="ftr" sz="quarter" idx="11"/>
          </p:nvPr>
        </p:nvSpPr>
        <p:spPr/>
        <p:txBody>
          <a:bodyPr/>
          <a:lstStyle/>
          <a:p>
            <a:r>
              <a:rPr lang="en-US"/>
              <a:t>Parrott--Taking stock of driver pay regulation</a:t>
            </a:r>
          </a:p>
        </p:txBody>
      </p:sp>
      <p:sp>
        <p:nvSpPr>
          <p:cNvPr id="7" name="Slide Number Placeholder 6">
            <a:extLst>
              <a:ext uri="{FF2B5EF4-FFF2-40B4-BE49-F238E27FC236}">
                <a16:creationId xmlns:a16="http://schemas.microsoft.com/office/drawing/2014/main" id="{A6C4F6ED-2F0E-465C-9A73-F8101968748B}"/>
              </a:ext>
            </a:extLst>
          </p:cNvPr>
          <p:cNvSpPr>
            <a:spLocks noGrp="1"/>
          </p:cNvSpPr>
          <p:nvPr>
            <p:ph type="sldNum" sz="quarter" idx="12"/>
          </p:nvPr>
        </p:nvSpPr>
        <p:spPr/>
        <p:txBody>
          <a:bodyPr/>
          <a:lstStyle/>
          <a:p>
            <a:fld id="{45778B06-D879-406C-871A-014F0BE010B4}" type="slidenum">
              <a:rPr lang="en-US" smtClean="0"/>
              <a:t>‹#›</a:t>
            </a:fld>
            <a:endParaRPr lang="en-US"/>
          </a:p>
        </p:txBody>
      </p:sp>
    </p:spTree>
    <p:extLst>
      <p:ext uri="{BB962C8B-B14F-4D97-AF65-F5344CB8AC3E}">
        <p14:creationId xmlns:p14="http://schemas.microsoft.com/office/powerpoint/2010/main" val="8028176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6A5EDE-6494-4F8D-B176-2EAB199543DA}"/>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1133876-80BB-48D7-BF3D-852D4E80083F}"/>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2503992-D441-4B24-9A33-1F0B4ADB45F2}"/>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7EE22BA-E1A4-45DE-B012-F52E933A8FA8}"/>
              </a:ext>
            </a:extLst>
          </p:cNvPr>
          <p:cNvSpPr>
            <a:spLocks noGrp="1"/>
          </p:cNvSpPr>
          <p:nvPr>
            <p:ph type="dt" sz="half" idx="10"/>
          </p:nvPr>
        </p:nvSpPr>
        <p:spPr/>
        <p:txBody>
          <a:bodyPr/>
          <a:lstStyle/>
          <a:p>
            <a:r>
              <a:rPr lang="en-US"/>
              <a:t>June 2025</a:t>
            </a:r>
          </a:p>
        </p:txBody>
      </p:sp>
      <p:sp>
        <p:nvSpPr>
          <p:cNvPr id="6" name="Footer Placeholder 5">
            <a:extLst>
              <a:ext uri="{FF2B5EF4-FFF2-40B4-BE49-F238E27FC236}">
                <a16:creationId xmlns:a16="http://schemas.microsoft.com/office/drawing/2014/main" id="{6105085F-DC24-4404-B449-DFCCD629B5D2}"/>
              </a:ext>
            </a:extLst>
          </p:cNvPr>
          <p:cNvSpPr>
            <a:spLocks noGrp="1"/>
          </p:cNvSpPr>
          <p:nvPr>
            <p:ph type="ftr" sz="quarter" idx="11"/>
          </p:nvPr>
        </p:nvSpPr>
        <p:spPr/>
        <p:txBody>
          <a:bodyPr/>
          <a:lstStyle/>
          <a:p>
            <a:r>
              <a:rPr lang="en-US"/>
              <a:t>Parrott--Taking stock of driver pay regulation</a:t>
            </a:r>
          </a:p>
        </p:txBody>
      </p:sp>
      <p:sp>
        <p:nvSpPr>
          <p:cNvPr id="7" name="Slide Number Placeholder 6">
            <a:extLst>
              <a:ext uri="{FF2B5EF4-FFF2-40B4-BE49-F238E27FC236}">
                <a16:creationId xmlns:a16="http://schemas.microsoft.com/office/drawing/2014/main" id="{A146A61F-8B3B-4D61-BDFC-137C04C67234}"/>
              </a:ext>
            </a:extLst>
          </p:cNvPr>
          <p:cNvSpPr>
            <a:spLocks noGrp="1"/>
          </p:cNvSpPr>
          <p:nvPr>
            <p:ph type="sldNum" sz="quarter" idx="12"/>
          </p:nvPr>
        </p:nvSpPr>
        <p:spPr/>
        <p:txBody>
          <a:bodyPr/>
          <a:lstStyle/>
          <a:p>
            <a:fld id="{45778B06-D879-406C-871A-014F0BE010B4}" type="slidenum">
              <a:rPr lang="en-US" smtClean="0"/>
              <a:t>‹#›</a:t>
            </a:fld>
            <a:endParaRPr lang="en-US"/>
          </a:p>
        </p:txBody>
      </p:sp>
    </p:spTree>
    <p:extLst>
      <p:ext uri="{BB962C8B-B14F-4D97-AF65-F5344CB8AC3E}">
        <p14:creationId xmlns:p14="http://schemas.microsoft.com/office/powerpoint/2010/main" val="26615338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35B45-A833-499E-9B06-3AE29F3A365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4C9086B-31AE-40D9-8938-2F1399CE8EC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962814-F0E7-4F91-9FBC-89A62C50D131}"/>
              </a:ext>
            </a:extLst>
          </p:cNvPr>
          <p:cNvSpPr>
            <a:spLocks noGrp="1"/>
          </p:cNvSpPr>
          <p:nvPr>
            <p:ph type="dt" sz="half" idx="10"/>
          </p:nvPr>
        </p:nvSpPr>
        <p:spPr/>
        <p:txBody>
          <a:bodyPr/>
          <a:lstStyle/>
          <a:p>
            <a:r>
              <a:rPr lang="en-US"/>
              <a:t>June 2025</a:t>
            </a:r>
          </a:p>
        </p:txBody>
      </p:sp>
      <p:sp>
        <p:nvSpPr>
          <p:cNvPr id="5" name="Footer Placeholder 4">
            <a:extLst>
              <a:ext uri="{FF2B5EF4-FFF2-40B4-BE49-F238E27FC236}">
                <a16:creationId xmlns:a16="http://schemas.microsoft.com/office/drawing/2014/main" id="{7EC7315C-DEE6-4C53-ACEC-0C6ABAD07D3E}"/>
              </a:ext>
            </a:extLst>
          </p:cNvPr>
          <p:cNvSpPr>
            <a:spLocks noGrp="1"/>
          </p:cNvSpPr>
          <p:nvPr>
            <p:ph type="ftr" sz="quarter" idx="11"/>
          </p:nvPr>
        </p:nvSpPr>
        <p:spPr/>
        <p:txBody>
          <a:bodyPr/>
          <a:lstStyle/>
          <a:p>
            <a:r>
              <a:rPr lang="en-US"/>
              <a:t>Parrott--Taking stock of driver pay regulation</a:t>
            </a:r>
          </a:p>
        </p:txBody>
      </p:sp>
      <p:sp>
        <p:nvSpPr>
          <p:cNvPr id="6" name="Slide Number Placeholder 5">
            <a:extLst>
              <a:ext uri="{FF2B5EF4-FFF2-40B4-BE49-F238E27FC236}">
                <a16:creationId xmlns:a16="http://schemas.microsoft.com/office/drawing/2014/main" id="{4000FCEF-1963-4D4F-8A25-404D8CACD7CA}"/>
              </a:ext>
            </a:extLst>
          </p:cNvPr>
          <p:cNvSpPr>
            <a:spLocks noGrp="1"/>
          </p:cNvSpPr>
          <p:nvPr>
            <p:ph type="sldNum" sz="quarter" idx="12"/>
          </p:nvPr>
        </p:nvSpPr>
        <p:spPr/>
        <p:txBody>
          <a:bodyPr/>
          <a:lstStyle/>
          <a:p>
            <a:fld id="{45778B06-D879-406C-871A-014F0BE010B4}" type="slidenum">
              <a:rPr lang="en-US" smtClean="0"/>
              <a:t>‹#›</a:t>
            </a:fld>
            <a:endParaRPr lang="en-US"/>
          </a:p>
        </p:txBody>
      </p:sp>
    </p:spTree>
    <p:extLst>
      <p:ext uri="{BB962C8B-B14F-4D97-AF65-F5344CB8AC3E}">
        <p14:creationId xmlns:p14="http://schemas.microsoft.com/office/powerpoint/2010/main" val="137683267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8B0F692-C03F-4920-8512-49E58CA384E3}"/>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EAB383F-F0CE-491A-8AE8-7830C5440698}"/>
              </a:ext>
            </a:extLst>
          </p:cNvPr>
          <p:cNvSpPr>
            <a:spLocks noGrp="1"/>
          </p:cNvSpPr>
          <p:nvPr>
            <p:ph type="body" orient="vert" idx="1"/>
          </p:nvPr>
        </p:nvSpPr>
        <p:spPr>
          <a:xfrm>
            <a:off x="628650" y="365125"/>
            <a:ext cx="57626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78D6D74-0840-490D-9E78-81310FBA0C8F}"/>
              </a:ext>
            </a:extLst>
          </p:cNvPr>
          <p:cNvSpPr>
            <a:spLocks noGrp="1"/>
          </p:cNvSpPr>
          <p:nvPr>
            <p:ph type="dt" sz="half" idx="10"/>
          </p:nvPr>
        </p:nvSpPr>
        <p:spPr/>
        <p:txBody>
          <a:bodyPr/>
          <a:lstStyle/>
          <a:p>
            <a:r>
              <a:rPr lang="en-US"/>
              <a:t>June 2025</a:t>
            </a:r>
          </a:p>
        </p:txBody>
      </p:sp>
      <p:sp>
        <p:nvSpPr>
          <p:cNvPr id="5" name="Footer Placeholder 4">
            <a:extLst>
              <a:ext uri="{FF2B5EF4-FFF2-40B4-BE49-F238E27FC236}">
                <a16:creationId xmlns:a16="http://schemas.microsoft.com/office/drawing/2014/main" id="{8E27021B-17B7-4321-B9E4-017062D4123B}"/>
              </a:ext>
            </a:extLst>
          </p:cNvPr>
          <p:cNvSpPr>
            <a:spLocks noGrp="1"/>
          </p:cNvSpPr>
          <p:nvPr>
            <p:ph type="ftr" sz="quarter" idx="11"/>
          </p:nvPr>
        </p:nvSpPr>
        <p:spPr/>
        <p:txBody>
          <a:bodyPr/>
          <a:lstStyle/>
          <a:p>
            <a:r>
              <a:rPr lang="en-US"/>
              <a:t>Parrott--Taking stock of driver pay regulation</a:t>
            </a:r>
          </a:p>
        </p:txBody>
      </p:sp>
      <p:sp>
        <p:nvSpPr>
          <p:cNvPr id="6" name="Slide Number Placeholder 5">
            <a:extLst>
              <a:ext uri="{FF2B5EF4-FFF2-40B4-BE49-F238E27FC236}">
                <a16:creationId xmlns:a16="http://schemas.microsoft.com/office/drawing/2014/main" id="{DD126139-FF7B-4D17-AAFB-07C6F9755B5A}"/>
              </a:ext>
            </a:extLst>
          </p:cNvPr>
          <p:cNvSpPr>
            <a:spLocks noGrp="1"/>
          </p:cNvSpPr>
          <p:nvPr>
            <p:ph type="sldNum" sz="quarter" idx="12"/>
          </p:nvPr>
        </p:nvSpPr>
        <p:spPr/>
        <p:txBody>
          <a:bodyPr/>
          <a:lstStyle/>
          <a:p>
            <a:fld id="{45778B06-D879-406C-871A-014F0BE010B4}" type="slidenum">
              <a:rPr lang="en-US" smtClean="0"/>
              <a:t>‹#›</a:t>
            </a:fld>
            <a:endParaRPr lang="en-US"/>
          </a:p>
        </p:txBody>
      </p:sp>
    </p:spTree>
    <p:extLst>
      <p:ext uri="{BB962C8B-B14F-4D97-AF65-F5344CB8AC3E}">
        <p14:creationId xmlns:p14="http://schemas.microsoft.com/office/powerpoint/2010/main" val="119701610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DB2882-3C95-4AAF-8071-B39F7302D9D8}"/>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4303780-9B6A-4BBF-B808-96D6E2941987}"/>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AA2D2CD-A627-471D-A945-73961CCE9993}"/>
              </a:ext>
            </a:extLst>
          </p:cNvPr>
          <p:cNvSpPr>
            <a:spLocks noGrp="1"/>
          </p:cNvSpPr>
          <p:nvPr>
            <p:ph type="dt" sz="half" idx="10"/>
          </p:nvPr>
        </p:nvSpPr>
        <p:spPr/>
        <p:txBody>
          <a:bodyPr/>
          <a:lstStyle/>
          <a:p>
            <a:r>
              <a:rPr lang="en-US"/>
              <a:t>June 2025</a:t>
            </a:r>
          </a:p>
        </p:txBody>
      </p:sp>
      <p:sp>
        <p:nvSpPr>
          <p:cNvPr id="5" name="Footer Placeholder 4">
            <a:extLst>
              <a:ext uri="{FF2B5EF4-FFF2-40B4-BE49-F238E27FC236}">
                <a16:creationId xmlns:a16="http://schemas.microsoft.com/office/drawing/2014/main" id="{B6402311-C90B-4521-A480-EFF2BA8CCF36}"/>
              </a:ext>
            </a:extLst>
          </p:cNvPr>
          <p:cNvSpPr>
            <a:spLocks noGrp="1"/>
          </p:cNvSpPr>
          <p:nvPr>
            <p:ph type="ftr" sz="quarter" idx="11"/>
          </p:nvPr>
        </p:nvSpPr>
        <p:spPr/>
        <p:txBody>
          <a:bodyPr/>
          <a:lstStyle/>
          <a:p>
            <a:r>
              <a:rPr lang="en-US"/>
              <a:t>Parrott--Taking stock of driver pay regulation</a:t>
            </a:r>
          </a:p>
        </p:txBody>
      </p:sp>
      <p:sp>
        <p:nvSpPr>
          <p:cNvPr id="6" name="Slide Number Placeholder 5">
            <a:extLst>
              <a:ext uri="{FF2B5EF4-FFF2-40B4-BE49-F238E27FC236}">
                <a16:creationId xmlns:a16="http://schemas.microsoft.com/office/drawing/2014/main" id="{F295D8FF-EB20-4178-8BE9-7E1868577619}"/>
              </a:ext>
            </a:extLst>
          </p:cNvPr>
          <p:cNvSpPr>
            <a:spLocks noGrp="1"/>
          </p:cNvSpPr>
          <p:nvPr>
            <p:ph type="sldNum" sz="quarter" idx="12"/>
          </p:nvPr>
        </p:nvSpPr>
        <p:spPr/>
        <p:txBody>
          <a:bodyPr/>
          <a:lstStyle/>
          <a:p>
            <a:fld id="{7AAEE43C-1DDC-46F2-8A28-A56CC0BD9EAB}" type="slidenum">
              <a:rPr lang="en-US" smtClean="0"/>
              <a:t>‹#›</a:t>
            </a:fld>
            <a:endParaRPr lang="en-US"/>
          </a:p>
        </p:txBody>
      </p:sp>
    </p:spTree>
    <p:extLst>
      <p:ext uri="{BB962C8B-B14F-4D97-AF65-F5344CB8AC3E}">
        <p14:creationId xmlns:p14="http://schemas.microsoft.com/office/powerpoint/2010/main" val="297680782"/>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3728A-B55C-4966-B731-1229DBC340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FFCE611-C7B9-413D-B325-00C850E79F0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19D0B58-885C-44D1-82B3-68E830AC53E1}"/>
              </a:ext>
            </a:extLst>
          </p:cNvPr>
          <p:cNvSpPr>
            <a:spLocks noGrp="1"/>
          </p:cNvSpPr>
          <p:nvPr>
            <p:ph type="dt" sz="half" idx="10"/>
          </p:nvPr>
        </p:nvSpPr>
        <p:spPr/>
        <p:txBody>
          <a:bodyPr/>
          <a:lstStyle/>
          <a:p>
            <a:r>
              <a:rPr lang="en-US"/>
              <a:t>June 2025</a:t>
            </a:r>
          </a:p>
        </p:txBody>
      </p:sp>
      <p:sp>
        <p:nvSpPr>
          <p:cNvPr id="5" name="Footer Placeholder 4">
            <a:extLst>
              <a:ext uri="{FF2B5EF4-FFF2-40B4-BE49-F238E27FC236}">
                <a16:creationId xmlns:a16="http://schemas.microsoft.com/office/drawing/2014/main" id="{01AFBA77-BF09-4CF4-944F-1B3FF183088C}"/>
              </a:ext>
            </a:extLst>
          </p:cNvPr>
          <p:cNvSpPr>
            <a:spLocks noGrp="1"/>
          </p:cNvSpPr>
          <p:nvPr>
            <p:ph type="ftr" sz="quarter" idx="11"/>
          </p:nvPr>
        </p:nvSpPr>
        <p:spPr/>
        <p:txBody>
          <a:bodyPr/>
          <a:lstStyle/>
          <a:p>
            <a:r>
              <a:rPr lang="en-US"/>
              <a:t>Parrott--Taking stock of driver pay regulation</a:t>
            </a:r>
          </a:p>
        </p:txBody>
      </p:sp>
      <p:sp>
        <p:nvSpPr>
          <p:cNvPr id="6" name="Slide Number Placeholder 5">
            <a:extLst>
              <a:ext uri="{FF2B5EF4-FFF2-40B4-BE49-F238E27FC236}">
                <a16:creationId xmlns:a16="http://schemas.microsoft.com/office/drawing/2014/main" id="{304BBFFB-55EF-4DE7-BBB7-6CC9E05E2006}"/>
              </a:ext>
            </a:extLst>
          </p:cNvPr>
          <p:cNvSpPr>
            <a:spLocks noGrp="1"/>
          </p:cNvSpPr>
          <p:nvPr>
            <p:ph type="sldNum" sz="quarter" idx="12"/>
          </p:nvPr>
        </p:nvSpPr>
        <p:spPr/>
        <p:txBody>
          <a:bodyPr/>
          <a:lstStyle/>
          <a:p>
            <a:fld id="{7AAEE43C-1DDC-46F2-8A28-A56CC0BD9EAB}" type="slidenum">
              <a:rPr lang="en-US" smtClean="0"/>
              <a:t>‹#›</a:t>
            </a:fld>
            <a:endParaRPr lang="en-US"/>
          </a:p>
        </p:txBody>
      </p:sp>
    </p:spTree>
    <p:extLst>
      <p:ext uri="{BB962C8B-B14F-4D97-AF65-F5344CB8AC3E}">
        <p14:creationId xmlns:p14="http://schemas.microsoft.com/office/powerpoint/2010/main" val="4098182455"/>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A1BCA-B1C7-4E90-84A9-F345CFF834D6}"/>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9C87A80-8402-452F-9432-481F08ADDBA1}"/>
              </a:ext>
            </a:extLst>
          </p:cNvPr>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760A87F3-A9BF-4D53-ADA8-AE55D596A569}"/>
              </a:ext>
            </a:extLst>
          </p:cNvPr>
          <p:cNvSpPr>
            <a:spLocks noGrp="1"/>
          </p:cNvSpPr>
          <p:nvPr>
            <p:ph type="dt" sz="half" idx="10"/>
          </p:nvPr>
        </p:nvSpPr>
        <p:spPr/>
        <p:txBody>
          <a:bodyPr/>
          <a:lstStyle/>
          <a:p>
            <a:r>
              <a:rPr lang="en-US"/>
              <a:t>June 2025</a:t>
            </a:r>
          </a:p>
        </p:txBody>
      </p:sp>
      <p:sp>
        <p:nvSpPr>
          <p:cNvPr id="5" name="Footer Placeholder 4">
            <a:extLst>
              <a:ext uri="{FF2B5EF4-FFF2-40B4-BE49-F238E27FC236}">
                <a16:creationId xmlns:a16="http://schemas.microsoft.com/office/drawing/2014/main" id="{6EA2E0BA-B1F0-4FBF-B4C1-B53C26DD2C91}"/>
              </a:ext>
            </a:extLst>
          </p:cNvPr>
          <p:cNvSpPr>
            <a:spLocks noGrp="1"/>
          </p:cNvSpPr>
          <p:nvPr>
            <p:ph type="ftr" sz="quarter" idx="11"/>
          </p:nvPr>
        </p:nvSpPr>
        <p:spPr/>
        <p:txBody>
          <a:bodyPr/>
          <a:lstStyle/>
          <a:p>
            <a:r>
              <a:rPr lang="en-US"/>
              <a:t>Parrott--Taking stock of driver pay regulation</a:t>
            </a:r>
          </a:p>
        </p:txBody>
      </p:sp>
      <p:sp>
        <p:nvSpPr>
          <p:cNvPr id="6" name="Slide Number Placeholder 5">
            <a:extLst>
              <a:ext uri="{FF2B5EF4-FFF2-40B4-BE49-F238E27FC236}">
                <a16:creationId xmlns:a16="http://schemas.microsoft.com/office/drawing/2014/main" id="{FFD25E12-CED2-4211-9CCF-A8891E7BCE14}"/>
              </a:ext>
            </a:extLst>
          </p:cNvPr>
          <p:cNvSpPr>
            <a:spLocks noGrp="1"/>
          </p:cNvSpPr>
          <p:nvPr>
            <p:ph type="sldNum" sz="quarter" idx="12"/>
          </p:nvPr>
        </p:nvSpPr>
        <p:spPr/>
        <p:txBody>
          <a:bodyPr/>
          <a:lstStyle/>
          <a:p>
            <a:fld id="{7AAEE43C-1DDC-46F2-8A28-A56CC0BD9EAB}" type="slidenum">
              <a:rPr lang="en-US" smtClean="0"/>
              <a:t>‹#›</a:t>
            </a:fld>
            <a:endParaRPr lang="en-US"/>
          </a:p>
        </p:txBody>
      </p:sp>
    </p:spTree>
    <p:extLst>
      <p:ext uri="{BB962C8B-B14F-4D97-AF65-F5344CB8AC3E}">
        <p14:creationId xmlns:p14="http://schemas.microsoft.com/office/powerpoint/2010/main" val="25456239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t>June 2025</a:t>
            </a:r>
          </a:p>
        </p:txBody>
      </p:sp>
      <p:sp>
        <p:nvSpPr>
          <p:cNvPr id="4" name="Footer Placeholder 3"/>
          <p:cNvSpPr>
            <a:spLocks noGrp="1"/>
          </p:cNvSpPr>
          <p:nvPr>
            <p:ph type="ftr" sz="quarter" idx="11"/>
          </p:nvPr>
        </p:nvSpPr>
        <p:spPr/>
        <p:txBody>
          <a:bodyPr/>
          <a:lstStyle/>
          <a:p>
            <a:r>
              <a:rPr lang="en-US"/>
              <a:t>Parrott--Taking stock of driver pay regulation</a:t>
            </a:r>
          </a:p>
        </p:txBody>
      </p:sp>
      <p:sp>
        <p:nvSpPr>
          <p:cNvPr id="5" name="Slide Number Placeholder 4"/>
          <p:cNvSpPr>
            <a:spLocks noGrp="1"/>
          </p:cNvSpPr>
          <p:nvPr>
            <p:ph type="sldNum" sz="quarter" idx="12"/>
          </p:nvPr>
        </p:nvSpPr>
        <p:spPr/>
        <p:txBody>
          <a:bodyPr/>
          <a:lstStyle/>
          <a:p>
            <a:fld id="{B330FB8B-015B-4BB6-AD14-7BEA45E4DF49}" type="slidenum">
              <a:rPr lang="en-US" smtClean="0"/>
              <a:t>‹#›</a:t>
            </a:fld>
            <a:endParaRPr lang="en-US"/>
          </a:p>
        </p:txBody>
      </p:sp>
    </p:spTree>
    <p:extLst>
      <p:ext uri="{BB962C8B-B14F-4D97-AF65-F5344CB8AC3E}">
        <p14:creationId xmlns:p14="http://schemas.microsoft.com/office/powerpoint/2010/main" val="1147521809"/>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510BF3-FA5F-44B1-AABF-1BD0BDBBDFC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ED29E9D-4A24-4DE2-8E17-EE1A96192655}"/>
              </a:ext>
            </a:extLst>
          </p:cNvPr>
          <p:cNvSpPr>
            <a:spLocks noGrp="1"/>
          </p:cNvSpPr>
          <p:nvPr>
            <p:ph sz="half" idx="1"/>
          </p:nvPr>
        </p:nvSpPr>
        <p:spPr>
          <a:xfrm>
            <a:off x="628650" y="1825625"/>
            <a:ext cx="38671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A1AE484-A696-47F6-892F-1CA1BE9D9853}"/>
              </a:ext>
            </a:extLst>
          </p:cNvPr>
          <p:cNvSpPr>
            <a:spLocks noGrp="1"/>
          </p:cNvSpPr>
          <p:nvPr>
            <p:ph sz="half" idx="2"/>
          </p:nvPr>
        </p:nvSpPr>
        <p:spPr>
          <a:xfrm>
            <a:off x="4648200" y="1825625"/>
            <a:ext cx="38671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4AFF813-BE19-4AE2-97B0-EC0F5C655B10}"/>
              </a:ext>
            </a:extLst>
          </p:cNvPr>
          <p:cNvSpPr>
            <a:spLocks noGrp="1"/>
          </p:cNvSpPr>
          <p:nvPr>
            <p:ph type="dt" sz="half" idx="10"/>
          </p:nvPr>
        </p:nvSpPr>
        <p:spPr/>
        <p:txBody>
          <a:bodyPr/>
          <a:lstStyle/>
          <a:p>
            <a:r>
              <a:rPr lang="en-US"/>
              <a:t>June 2025</a:t>
            </a:r>
          </a:p>
        </p:txBody>
      </p:sp>
      <p:sp>
        <p:nvSpPr>
          <p:cNvPr id="6" name="Footer Placeholder 5">
            <a:extLst>
              <a:ext uri="{FF2B5EF4-FFF2-40B4-BE49-F238E27FC236}">
                <a16:creationId xmlns:a16="http://schemas.microsoft.com/office/drawing/2014/main" id="{AF07E863-8F76-448C-A0A3-3D6A98ED5A9E}"/>
              </a:ext>
            </a:extLst>
          </p:cNvPr>
          <p:cNvSpPr>
            <a:spLocks noGrp="1"/>
          </p:cNvSpPr>
          <p:nvPr>
            <p:ph type="ftr" sz="quarter" idx="11"/>
          </p:nvPr>
        </p:nvSpPr>
        <p:spPr/>
        <p:txBody>
          <a:bodyPr/>
          <a:lstStyle/>
          <a:p>
            <a:r>
              <a:rPr lang="en-US"/>
              <a:t>Parrott--Taking stock of driver pay regulation</a:t>
            </a:r>
          </a:p>
        </p:txBody>
      </p:sp>
      <p:sp>
        <p:nvSpPr>
          <p:cNvPr id="7" name="Slide Number Placeholder 6">
            <a:extLst>
              <a:ext uri="{FF2B5EF4-FFF2-40B4-BE49-F238E27FC236}">
                <a16:creationId xmlns:a16="http://schemas.microsoft.com/office/drawing/2014/main" id="{84724525-C4D2-45B7-A674-768FC4789613}"/>
              </a:ext>
            </a:extLst>
          </p:cNvPr>
          <p:cNvSpPr>
            <a:spLocks noGrp="1"/>
          </p:cNvSpPr>
          <p:nvPr>
            <p:ph type="sldNum" sz="quarter" idx="12"/>
          </p:nvPr>
        </p:nvSpPr>
        <p:spPr/>
        <p:txBody>
          <a:bodyPr/>
          <a:lstStyle/>
          <a:p>
            <a:fld id="{7AAEE43C-1DDC-46F2-8A28-A56CC0BD9EAB}" type="slidenum">
              <a:rPr lang="en-US" smtClean="0"/>
              <a:t>‹#›</a:t>
            </a:fld>
            <a:endParaRPr lang="en-US"/>
          </a:p>
        </p:txBody>
      </p:sp>
    </p:spTree>
    <p:extLst>
      <p:ext uri="{BB962C8B-B14F-4D97-AF65-F5344CB8AC3E}">
        <p14:creationId xmlns:p14="http://schemas.microsoft.com/office/powerpoint/2010/main" val="3693937466"/>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6C956E-AF9B-4EF8-9F3D-38FC2179DD90}"/>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A19A067-9512-4284-A47F-E934D9B748E8}"/>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176DF25-5CE1-4322-9AA8-EC243C131E0B}"/>
              </a:ext>
            </a:extLst>
          </p:cNvPr>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561DAC9-14C3-41E8-956F-27BAF79A18D7}"/>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E9917D8-024E-417E-A442-21FC00554199}"/>
              </a:ext>
            </a:extLst>
          </p:cNvPr>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8DB3B81-8011-4B40-A243-30B44C2AC0CB}"/>
              </a:ext>
            </a:extLst>
          </p:cNvPr>
          <p:cNvSpPr>
            <a:spLocks noGrp="1"/>
          </p:cNvSpPr>
          <p:nvPr>
            <p:ph type="dt" sz="half" idx="10"/>
          </p:nvPr>
        </p:nvSpPr>
        <p:spPr/>
        <p:txBody>
          <a:bodyPr/>
          <a:lstStyle/>
          <a:p>
            <a:r>
              <a:rPr lang="en-US"/>
              <a:t>June 2025</a:t>
            </a:r>
          </a:p>
        </p:txBody>
      </p:sp>
      <p:sp>
        <p:nvSpPr>
          <p:cNvPr id="8" name="Footer Placeholder 7">
            <a:extLst>
              <a:ext uri="{FF2B5EF4-FFF2-40B4-BE49-F238E27FC236}">
                <a16:creationId xmlns:a16="http://schemas.microsoft.com/office/drawing/2014/main" id="{3FE246A7-567B-47E8-A1E9-4293835AB61D}"/>
              </a:ext>
            </a:extLst>
          </p:cNvPr>
          <p:cNvSpPr>
            <a:spLocks noGrp="1"/>
          </p:cNvSpPr>
          <p:nvPr>
            <p:ph type="ftr" sz="quarter" idx="11"/>
          </p:nvPr>
        </p:nvSpPr>
        <p:spPr/>
        <p:txBody>
          <a:bodyPr/>
          <a:lstStyle/>
          <a:p>
            <a:r>
              <a:rPr lang="en-US"/>
              <a:t>Parrott--Taking stock of driver pay regulation</a:t>
            </a:r>
          </a:p>
        </p:txBody>
      </p:sp>
      <p:sp>
        <p:nvSpPr>
          <p:cNvPr id="9" name="Slide Number Placeholder 8">
            <a:extLst>
              <a:ext uri="{FF2B5EF4-FFF2-40B4-BE49-F238E27FC236}">
                <a16:creationId xmlns:a16="http://schemas.microsoft.com/office/drawing/2014/main" id="{0EDF2942-EF42-4796-A252-26E352C4A471}"/>
              </a:ext>
            </a:extLst>
          </p:cNvPr>
          <p:cNvSpPr>
            <a:spLocks noGrp="1"/>
          </p:cNvSpPr>
          <p:nvPr>
            <p:ph type="sldNum" sz="quarter" idx="12"/>
          </p:nvPr>
        </p:nvSpPr>
        <p:spPr/>
        <p:txBody>
          <a:bodyPr/>
          <a:lstStyle/>
          <a:p>
            <a:fld id="{7AAEE43C-1DDC-46F2-8A28-A56CC0BD9EAB}" type="slidenum">
              <a:rPr lang="en-US" smtClean="0"/>
              <a:t>‹#›</a:t>
            </a:fld>
            <a:endParaRPr lang="en-US"/>
          </a:p>
        </p:txBody>
      </p:sp>
    </p:spTree>
    <p:extLst>
      <p:ext uri="{BB962C8B-B14F-4D97-AF65-F5344CB8AC3E}">
        <p14:creationId xmlns:p14="http://schemas.microsoft.com/office/powerpoint/2010/main" val="1716449915"/>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0DA3A5-9743-46D7-9EF1-D89045850DC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C4230D1-5511-4257-8A87-CC01B9A4E99D}"/>
              </a:ext>
            </a:extLst>
          </p:cNvPr>
          <p:cNvSpPr>
            <a:spLocks noGrp="1"/>
          </p:cNvSpPr>
          <p:nvPr>
            <p:ph type="dt" sz="half" idx="10"/>
          </p:nvPr>
        </p:nvSpPr>
        <p:spPr/>
        <p:txBody>
          <a:bodyPr/>
          <a:lstStyle/>
          <a:p>
            <a:r>
              <a:rPr lang="en-US"/>
              <a:t>June 2025</a:t>
            </a:r>
          </a:p>
        </p:txBody>
      </p:sp>
      <p:sp>
        <p:nvSpPr>
          <p:cNvPr id="4" name="Footer Placeholder 3">
            <a:extLst>
              <a:ext uri="{FF2B5EF4-FFF2-40B4-BE49-F238E27FC236}">
                <a16:creationId xmlns:a16="http://schemas.microsoft.com/office/drawing/2014/main" id="{33E68A6F-EE79-432D-86A1-E80E47AB7EF7}"/>
              </a:ext>
            </a:extLst>
          </p:cNvPr>
          <p:cNvSpPr>
            <a:spLocks noGrp="1"/>
          </p:cNvSpPr>
          <p:nvPr>
            <p:ph type="ftr" sz="quarter" idx="11"/>
          </p:nvPr>
        </p:nvSpPr>
        <p:spPr/>
        <p:txBody>
          <a:bodyPr/>
          <a:lstStyle/>
          <a:p>
            <a:r>
              <a:rPr lang="en-US"/>
              <a:t>Parrott--Taking stock of driver pay regulation</a:t>
            </a:r>
          </a:p>
        </p:txBody>
      </p:sp>
      <p:sp>
        <p:nvSpPr>
          <p:cNvPr id="5" name="Slide Number Placeholder 4">
            <a:extLst>
              <a:ext uri="{FF2B5EF4-FFF2-40B4-BE49-F238E27FC236}">
                <a16:creationId xmlns:a16="http://schemas.microsoft.com/office/drawing/2014/main" id="{246040BD-8980-411D-98E5-E52B89ADE0C3}"/>
              </a:ext>
            </a:extLst>
          </p:cNvPr>
          <p:cNvSpPr>
            <a:spLocks noGrp="1"/>
          </p:cNvSpPr>
          <p:nvPr>
            <p:ph type="sldNum" sz="quarter" idx="12"/>
          </p:nvPr>
        </p:nvSpPr>
        <p:spPr/>
        <p:txBody>
          <a:bodyPr/>
          <a:lstStyle/>
          <a:p>
            <a:fld id="{7AAEE43C-1DDC-46F2-8A28-A56CC0BD9EAB}" type="slidenum">
              <a:rPr lang="en-US" smtClean="0"/>
              <a:t>‹#›</a:t>
            </a:fld>
            <a:endParaRPr lang="en-US"/>
          </a:p>
        </p:txBody>
      </p:sp>
    </p:spTree>
    <p:extLst>
      <p:ext uri="{BB962C8B-B14F-4D97-AF65-F5344CB8AC3E}">
        <p14:creationId xmlns:p14="http://schemas.microsoft.com/office/powerpoint/2010/main" val="3248161731"/>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C85360B-D50D-4754-BD6F-7E91757070D0}"/>
              </a:ext>
            </a:extLst>
          </p:cNvPr>
          <p:cNvSpPr>
            <a:spLocks noGrp="1"/>
          </p:cNvSpPr>
          <p:nvPr>
            <p:ph type="dt" sz="half" idx="10"/>
          </p:nvPr>
        </p:nvSpPr>
        <p:spPr/>
        <p:txBody>
          <a:bodyPr/>
          <a:lstStyle/>
          <a:p>
            <a:r>
              <a:rPr lang="en-US"/>
              <a:t>June 2025</a:t>
            </a:r>
          </a:p>
        </p:txBody>
      </p:sp>
      <p:sp>
        <p:nvSpPr>
          <p:cNvPr id="3" name="Footer Placeholder 2">
            <a:extLst>
              <a:ext uri="{FF2B5EF4-FFF2-40B4-BE49-F238E27FC236}">
                <a16:creationId xmlns:a16="http://schemas.microsoft.com/office/drawing/2014/main" id="{11D21879-1C0B-4889-A3EF-34FE708E4B97}"/>
              </a:ext>
            </a:extLst>
          </p:cNvPr>
          <p:cNvSpPr>
            <a:spLocks noGrp="1"/>
          </p:cNvSpPr>
          <p:nvPr>
            <p:ph type="ftr" sz="quarter" idx="11"/>
          </p:nvPr>
        </p:nvSpPr>
        <p:spPr/>
        <p:txBody>
          <a:bodyPr/>
          <a:lstStyle/>
          <a:p>
            <a:r>
              <a:rPr lang="en-US"/>
              <a:t>Parrott--Taking stock of driver pay regulation</a:t>
            </a:r>
          </a:p>
        </p:txBody>
      </p:sp>
      <p:sp>
        <p:nvSpPr>
          <p:cNvPr id="4" name="Slide Number Placeholder 3">
            <a:extLst>
              <a:ext uri="{FF2B5EF4-FFF2-40B4-BE49-F238E27FC236}">
                <a16:creationId xmlns:a16="http://schemas.microsoft.com/office/drawing/2014/main" id="{41861198-267C-4E02-B449-C5B1D90CDB96}"/>
              </a:ext>
            </a:extLst>
          </p:cNvPr>
          <p:cNvSpPr>
            <a:spLocks noGrp="1"/>
          </p:cNvSpPr>
          <p:nvPr>
            <p:ph type="sldNum" sz="quarter" idx="12"/>
          </p:nvPr>
        </p:nvSpPr>
        <p:spPr/>
        <p:txBody>
          <a:bodyPr/>
          <a:lstStyle/>
          <a:p>
            <a:fld id="{7AAEE43C-1DDC-46F2-8A28-A56CC0BD9EAB}" type="slidenum">
              <a:rPr lang="en-US" smtClean="0"/>
              <a:t>‹#›</a:t>
            </a:fld>
            <a:endParaRPr lang="en-US"/>
          </a:p>
        </p:txBody>
      </p:sp>
    </p:spTree>
    <p:extLst>
      <p:ext uri="{BB962C8B-B14F-4D97-AF65-F5344CB8AC3E}">
        <p14:creationId xmlns:p14="http://schemas.microsoft.com/office/powerpoint/2010/main" val="3358826516"/>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F4279-FAF0-4893-8DB6-122D8110A233}"/>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6FAB602-AE6A-498D-BC41-4989C1E83B4B}"/>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875AB68-7596-449C-9C45-C3ED7DB85D7C}"/>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CDEF275-4255-42F4-B492-E91C93451E18}"/>
              </a:ext>
            </a:extLst>
          </p:cNvPr>
          <p:cNvSpPr>
            <a:spLocks noGrp="1"/>
          </p:cNvSpPr>
          <p:nvPr>
            <p:ph type="dt" sz="half" idx="10"/>
          </p:nvPr>
        </p:nvSpPr>
        <p:spPr/>
        <p:txBody>
          <a:bodyPr/>
          <a:lstStyle/>
          <a:p>
            <a:r>
              <a:rPr lang="en-US"/>
              <a:t>June 2025</a:t>
            </a:r>
          </a:p>
        </p:txBody>
      </p:sp>
      <p:sp>
        <p:nvSpPr>
          <p:cNvPr id="6" name="Footer Placeholder 5">
            <a:extLst>
              <a:ext uri="{FF2B5EF4-FFF2-40B4-BE49-F238E27FC236}">
                <a16:creationId xmlns:a16="http://schemas.microsoft.com/office/drawing/2014/main" id="{F09C1EDE-6E50-4D4C-A239-E668465C53C4}"/>
              </a:ext>
            </a:extLst>
          </p:cNvPr>
          <p:cNvSpPr>
            <a:spLocks noGrp="1"/>
          </p:cNvSpPr>
          <p:nvPr>
            <p:ph type="ftr" sz="quarter" idx="11"/>
          </p:nvPr>
        </p:nvSpPr>
        <p:spPr/>
        <p:txBody>
          <a:bodyPr/>
          <a:lstStyle/>
          <a:p>
            <a:r>
              <a:rPr lang="en-US"/>
              <a:t>Parrott--Taking stock of driver pay regulation</a:t>
            </a:r>
          </a:p>
        </p:txBody>
      </p:sp>
      <p:sp>
        <p:nvSpPr>
          <p:cNvPr id="7" name="Slide Number Placeholder 6">
            <a:extLst>
              <a:ext uri="{FF2B5EF4-FFF2-40B4-BE49-F238E27FC236}">
                <a16:creationId xmlns:a16="http://schemas.microsoft.com/office/drawing/2014/main" id="{61097D00-1A07-44BC-B5A9-CD2E1B902F2C}"/>
              </a:ext>
            </a:extLst>
          </p:cNvPr>
          <p:cNvSpPr>
            <a:spLocks noGrp="1"/>
          </p:cNvSpPr>
          <p:nvPr>
            <p:ph type="sldNum" sz="quarter" idx="12"/>
          </p:nvPr>
        </p:nvSpPr>
        <p:spPr/>
        <p:txBody>
          <a:bodyPr/>
          <a:lstStyle/>
          <a:p>
            <a:fld id="{7AAEE43C-1DDC-46F2-8A28-A56CC0BD9EAB}" type="slidenum">
              <a:rPr lang="en-US" smtClean="0"/>
              <a:t>‹#›</a:t>
            </a:fld>
            <a:endParaRPr lang="en-US"/>
          </a:p>
        </p:txBody>
      </p:sp>
    </p:spTree>
    <p:extLst>
      <p:ext uri="{BB962C8B-B14F-4D97-AF65-F5344CB8AC3E}">
        <p14:creationId xmlns:p14="http://schemas.microsoft.com/office/powerpoint/2010/main" val="1010979024"/>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B062AC-8481-49D9-8A34-A6B19DC94E1F}"/>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5488DB5-8928-4AA4-B817-F37C4EDF6025}"/>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5EF45A9-1BB8-42A2-B9B0-43301A2B3358}"/>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785DAEA-7C20-4C58-87A8-2F55083681FB}"/>
              </a:ext>
            </a:extLst>
          </p:cNvPr>
          <p:cNvSpPr>
            <a:spLocks noGrp="1"/>
          </p:cNvSpPr>
          <p:nvPr>
            <p:ph type="dt" sz="half" idx="10"/>
          </p:nvPr>
        </p:nvSpPr>
        <p:spPr/>
        <p:txBody>
          <a:bodyPr/>
          <a:lstStyle/>
          <a:p>
            <a:r>
              <a:rPr lang="en-US"/>
              <a:t>June 2025</a:t>
            </a:r>
          </a:p>
        </p:txBody>
      </p:sp>
      <p:sp>
        <p:nvSpPr>
          <p:cNvPr id="6" name="Footer Placeholder 5">
            <a:extLst>
              <a:ext uri="{FF2B5EF4-FFF2-40B4-BE49-F238E27FC236}">
                <a16:creationId xmlns:a16="http://schemas.microsoft.com/office/drawing/2014/main" id="{16187316-A004-451A-9B38-4358EF4014DA}"/>
              </a:ext>
            </a:extLst>
          </p:cNvPr>
          <p:cNvSpPr>
            <a:spLocks noGrp="1"/>
          </p:cNvSpPr>
          <p:nvPr>
            <p:ph type="ftr" sz="quarter" idx="11"/>
          </p:nvPr>
        </p:nvSpPr>
        <p:spPr/>
        <p:txBody>
          <a:bodyPr/>
          <a:lstStyle/>
          <a:p>
            <a:r>
              <a:rPr lang="en-US"/>
              <a:t>Parrott--Taking stock of driver pay regulation</a:t>
            </a:r>
          </a:p>
        </p:txBody>
      </p:sp>
      <p:sp>
        <p:nvSpPr>
          <p:cNvPr id="7" name="Slide Number Placeholder 6">
            <a:extLst>
              <a:ext uri="{FF2B5EF4-FFF2-40B4-BE49-F238E27FC236}">
                <a16:creationId xmlns:a16="http://schemas.microsoft.com/office/drawing/2014/main" id="{D3FD7ACD-AB9A-4894-BBBF-E27B6F80C4D5}"/>
              </a:ext>
            </a:extLst>
          </p:cNvPr>
          <p:cNvSpPr>
            <a:spLocks noGrp="1"/>
          </p:cNvSpPr>
          <p:nvPr>
            <p:ph type="sldNum" sz="quarter" idx="12"/>
          </p:nvPr>
        </p:nvSpPr>
        <p:spPr/>
        <p:txBody>
          <a:bodyPr/>
          <a:lstStyle/>
          <a:p>
            <a:fld id="{7AAEE43C-1DDC-46F2-8A28-A56CC0BD9EAB}" type="slidenum">
              <a:rPr lang="en-US" smtClean="0"/>
              <a:t>‹#›</a:t>
            </a:fld>
            <a:endParaRPr lang="en-US"/>
          </a:p>
        </p:txBody>
      </p:sp>
    </p:spTree>
    <p:extLst>
      <p:ext uri="{BB962C8B-B14F-4D97-AF65-F5344CB8AC3E}">
        <p14:creationId xmlns:p14="http://schemas.microsoft.com/office/powerpoint/2010/main" val="3147254846"/>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4C1F05-5228-4EE7-B8B0-5F46B448C28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4551963-3A32-4210-AA82-765F7959EF0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DF6180-65FE-4192-9C0E-6BCB7882E9F4}"/>
              </a:ext>
            </a:extLst>
          </p:cNvPr>
          <p:cNvSpPr>
            <a:spLocks noGrp="1"/>
          </p:cNvSpPr>
          <p:nvPr>
            <p:ph type="dt" sz="half" idx="10"/>
          </p:nvPr>
        </p:nvSpPr>
        <p:spPr/>
        <p:txBody>
          <a:bodyPr/>
          <a:lstStyle/>
          <a:p>
            <a:r>
              <a:rPr lang="en-US"/>
              <a:t>June 2025</a:t>
            </a:r>
          </a:p>
        </p:txBody>
      </p:sp>
      <p:sp>
        <p:nvSpPr>
          <p:cNvPr id="5" name="Footer Placeholder 4">
            <a:extLst>
              <a:ext uri="{FF2B5EF4-FFF2-40B4-BE49-F238E27FC236}">
                <a16:creationId xmlns:a16="http://schemas.microsoft.com/office/drawing/2014/main" id="{479E1513-2170-45E6-9014-3A5D94E9CB1F}"/>
              </a:ext>
            </a:extLst>
          </p:cNvPr>
          <p:cNvSpPr>
            <a:spLocks noGrp="1"/>
          </p:cNvSpPr>
          <p:nvPr>
            <p:ph type="ftr" sz="quarter" idx="11"/>
          </p:nvPr>
        </p:nvSpPr>
        <p:spPr/>
        <p:txBody>
          <a:bodyPr/>
          <a:lstStyle/>
          <a:p>
            <a:r>
              <a:rPr lang="en-US"/>
              <a:t>Parrott--Taking stock of driver pay regulation</a:t>
            </a:r>
          </a:p>
        </p:txBody>
      </p:sp>
      <p:sp>
        <p:nvSpPr>
          <p:cNvPr id="6" name="Slide Number Placeholder 5">
            <a:extLst>
              <a:ext uri="{FF2B5EF4-FFF2-40B4-BE49-F238E27FC236}">
                <a16:creationId xmlns:a16="http://schemas.microsoft.com/office/drawing/2014/main" id="{42A23433-C7E7-4CFF-A153-420EF5E1BCFE}"/>
              </a:ext>
            </a:extLst>
          </p:cNvPr>
          <p:cNvSpPr>
            <a:spLocks noGrp="1"/>
          </p:cNvSpPr>
          <p:nvPr>
            <p:ph type="sldNum" sz="quarter" idx="12"/>
          </p:nvPr>
        </p:nvSpPr>
        <p:spPr/>
        <p:txBody>
          <a:bodyPr/>
          <a:lstStyle/>
          <a:p>
            <a:fld id="{7AAEE43C-1DDC-46F2-8A28-A56CC0BD9EAB}" type="slidenum">
              <a:rPr lang="en-US" smtClean="0"/>
              <a:t>‹#›</a:t>
            </a:fld>
            <a:endParaRPr lang="en-US"/>
          </a:p>
        </p:txBody>
      </p:sp>
    </p:spTree>
    <p:extLst>
      <p:ext uri="{BB962C8B-B14F-4D97-AF65-F5344CB8AC3E}">
        <p14:creationId xmlns:p14="http://schemas.microsoft.com/office/powerpoint/2010/main" val="905032187"/>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2D17041-B5D1-4C7B-9E96-ADB4A0D84444}"/>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DB6FC2E-B10A-4D3D-B9A0-D2FB6DE44CA8}"/>
              </a:ext>
            </a:extLst>
          </p:cNvPr>
          <p:cNvSpPr>
            <a:spLocks noGrp="1"/>
          </p:cNvSpPr>
          <p:nvPr>
            <p:ph type="body" orient="vert" idx="1"/>
          </p:nvPr>
        </p:nvSpPr>
        <p:spPr>
          <a:xfrm>
            <a:off x="628650" y="365125"/>
            <a:ext cx="57626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0CB4A6-D12D-4626-95F8-777AD6ABED3F}"/>
              </a:ext>
            </a:extLst>
          </p:cNvPr>
          <p:cNvSpPr>
            <a:spLocks noGrp="1"/>
          </p:cNvSpPr>
          <p:nvPr>
            <p:ph type="dt" sz="half" idx="10"/>
          </p:nvPr>
        </p:nvSpPr>
        <p:spPr/>
        <p:txBody>
          <a:bodyPr/>
          <a:lstStyle/>
          <a:p>
            <a:r>
              <a:rPr lang="en-US"/>
              <a:t>June 2025</a:t>
            </a:r>
          </a:p>
        </p:txBody>
      </p:sp>
      <p:sp>
        <p:nvSpPr>
          <p:cNvPr id="5" name="Footer Placeholder 4">
            <a:extLst>
              <a:ext uri="{FF2B5EF4-FFF2-40B4-BE49-F238E27FC236}">
                <a16:creationId xmlns:a16="http://schemas.microsoft.com/office/drawing/2014/main" id="{5C52FB34-795D-4870-9D6C-B9A742F15381}"/>
              </a:ext>
            </a:extLst>
          </p:cNvPr>
          <p:cNvSpPr>
            <a:spLocks noGrp="1"/>
          </p:cNvSpPr>
          <p:nvPr>
            <p:ph type="ftr" sz="quarter" idx="11"/>
          </p:nvPr>
        </p:nvSpPr>
        <p:spPr/>
        <p:txBody>
          <a:bodyPr/>
          <a:lstStyle/>
          <a:p>
            <a:r>
              <a:rPr lang="en-US"/>
              <a:t>Parrott--Taking stock of driver pay regulation</a:t>
            </a:r>
          </a:p>
        </p:txBody>
      </p:sp>
      <p:sp>
        <p:nvSpPr>
          <p:cNvPr id="6" name="Slide Number Placeholder 5">
            <a:extLst>
              <a:ext uri="{FF2B5EF4-FFF2-40B4-BE49-F238E27FC236}">
                <a16:creationId xmlns:a16="http://schemas.microsoft.com/office/drawing/2014/main" id="{66E0E96C-A32B-4BEF-B333-7D102DA72F13}"/>
              </a:ext>
            </a:extLst>
          </p:cNvPr>
          <p:cNvSpPr>
            <a:spLocks noGrp="1"/>
          </p:cNvSpPr>
          <p:nvPr>
            <p:ph type="sldNum" sz="quarter" idx="12"/>
          </p:nvPr>
        </p:nvSpPr>
        <p:spPr/>
        <p:txBody>
          <a:bodyPr/>
          <a:lstStyle/>
          <a:p>
            <a:fld id="{7AAEE43C-1DDC-46F2-8A28-A56CC0BD9EAB}" type="slidenum">
              <a:rPr lang="en-US" smtClean="0"/>
              <a:t>‹#›</a:t>
            </a:fld>
            <a:endParaRPr lang="en-US"/>
          </a:p>
        </p:txBody>
      </p:sp>
    </p:spTree>
    <p:extLst>
      <p:ext uri="{BB962C8B-B14F-4D97-AF65-F5344CB8AC3E}">
        <p14:creationId xmlns:p14="http://schemas.microsoft.com/office/powerpoint/2010/main" val="40401593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June 2025</a:t>
            </a:r>
          </a:p>
        </p:txBody>
      </p:sp>
      <p:sp>
        <p:nvSpPr>
          <p:cNvPr id="3" name="Footer Placeholder 2"/>
          <p:cNvSpPr>
            <a:spLocks noGrp="1"/>
          </p:cNvSpPr>
          <p:nvPr>
            <p:ph type="ftr" sz="quarter" idx="11"/>
          </p:nvPr>
        </p:nvSpPr>
        <p:spPr/>
        <p:txBody>
          <a:bodyPr/>
          <a:lstStyle/>
          <a:p>
            <a:r>
              <a:rPr lang="en-US"/>
              <a:t>Parrott--Taking stock of driver pay regulation</a:t>
            </a:r>
          </a:p>
        </p:txBody>
      </p:sp>
      <p:sp>
        <p:nvSpPr>
          <p:cNvPr id="4" name="Slide Number Placeholder 3"/>
          <p:cNvSpPr>
            <a:spLocks noGrp="1"/>
          </p:cNvSpPr>
          <p:nvPr>
            <p:ph type="sldNum" sz="quarter" idx="12"/>
          </p:nvPr>
        </p:nvSpPr>
        <p:spPr/>
        <p:txBody>
          <a:bodyPr/>
          <a:lstStyle/>
          <a:p>
            <a:fld id="{B330FB8B-015B-4BB6-AD14-7BEA45E4DF49}" type="slidenum">
              <a:rPr lang="en-US" smtClean="0"/>
              <a:t>‹#›</a:t>
            </a:fld>
            <a:endParaRPr lang="en-US"/>
          </a:p>
        </p:txBody>
      </p:sp>
    </p:spTree>
    <p:extLst>
      <p:ext uri="{BB962C8B-B14F-4D97-AF65-F5344CB8AC3E}">
        <p14:creationId xmlns:p14="http://schemas.microsoft.com/office/powerpoint/2010/main" val="20358197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June 2025</a:t>
            </a:r>
          </a:p>
        </p:txBody>
      </p:sp>
      <p:sp>
        <p:nvSpPr>
          <p:cNvPr id="6" name="Footer Placeholder 5"/>
          <p:cNvSpPr>
            <a:spLocks noGrp="1"/>
          </p:cNvSpPr>
          <p:nvPr>
            <p:ph type="ftr" sz="quarter" idx="11"/>
          </p:nvPr>
        </p:nvSpPr>
        <p:spPr/>
        <p:txBody>
          <a:bodyPr/>
          <a:lstStyle/>
          <a:p>
            <a:r>
              <a:rPr lang="en-US"/>
              <a:t>Parrott--Taking stock of driver pay regulation</a:t>
            </a:r>
          </a:p>
        </p:txBody>
      </p:sp>
      <p:sp>
        <p:nvSpPr>
          <p:cNvPr id="7" name="Slide Number Placeholder 6"/>
          <p:cNvSpPr>
            <a:spLocks noGrp="1"/>
          </p:cNvSpPr>
          <p:nvPr>
            <p:ph type="sldNum" sz="quarter" idx="12"/>
          </p:nvPr>
        </p:nvSpPr>
        <p:spPr/>
        <p:txBody>
          <a:bodyPr/>
          <a:lstStyle/>
          <a:p>
            <a:fld id="{B330FB8B-015B-4BB6-AD14-7BEA45E4DF49}" type="slidenum">
              <a:rPr lang="en-US" smtClean="0"/>
              <a:t>‹#›</a:t>
            </a:fld>
            <a:endParaRPr lang="en-US"/>
          </a:p>
        </p:txBody>
      </p:sp>
    </p:spTree>
    <p:extLst>
      <p:ext uri="{BB962C8B-B14F-4D97-AF65-F5344CB8AC3E}">
        <p14:creationId xmlns:p14="http://schemas.microsoft.com/office/powerpoint/2010/main" val="12146238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June 2025</a:t>
            </a:r>
          </a:p>
        </p:txBody>
      </p:sp>
      <p:sp>
        <p:nvSpPr>
          <p:cNvPr id="6" name="Footer Placeholder 5"/>
          <p:cNvSpPr>
            <a:spLocks noGrp="1"/>
          </p:cNvSpPr>
          <p:nvPr>
            <p:ph type="ftr" sz="quarter" idx="11"/>
          </p:nvPr>
        </p:nvSpPr>
        <p:spPr/>
        <p:txBody>
          <a:bodyPr/>
          <a:lstStyle/>
          <a:p>
            <a:r>
              <a:rPr lang="en-US"/>
              <a:t>Parrott--Taking stock of driver pay regulation</a:t>
            </a:r>
          </a:p>
        </p:txBody>
      </p:sp>
      <p:sp>
        <p:nvSpPr>
          <p:cNvPr id="7" name="Slide Number Placeholder 6"/>
          <p:cNvSpPr>
            <a:spLocks noGrp="1"/>
          </p:cNvSpPr>
          <p:nvPr>
            <p:ph type="sldNum" sz="quarter" idx="12"/>
          </p:nvPr>
        </p:nvSpPr>
        <p:spPr/>
        <p:txBody>
          <a:bodyPr/>
          <a:lstStyle/>
          <a:p>
            <a:fld id="{B330FB8B-015B-4BB6-AD14-7BEA45E4DF49}" type="slidenum">
              <a:rPr lang="en-US" smtClean="0"/>
              <a:t>‹#›</a:t>
            </a:fld>
            <a:endParaRPr lang="en-US"/>
          </a:p>
        </p:txBody>
      </p:sp>
    </p:spTree>
    <p:extLst>
      <p:ext uri="{BB962C8B-B14F-4D97-AF65-F5344CB8AC3E}">
        <p14:creationId xmlns:p14="http://schemas.microsoft.com/office/powerpoint/2010/main" val="18257565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theme" Target="../theme/theme5.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4.xml"/><Relationship Id="rId3" Type="http://schemas.openxmlformats.org/officeDocument/2006/relationships/slideLayout" Target="../slideLayouts/slideLayout59.xml"/><Relationship Id="rId7" Type="http://schemas.openxmlformats.org/officeDocument/2006/relationships/slideLayout" Target="../slideLayouts/slideLayout63.xml"/><Relationship Id="rId12" Type="http://schemas.openxmlformats.org/officeDocument/2006/relationships/theme" Target="../theme/theme6.xml"/><Relationship Id="rId2" Type="http://schemas.openxmlformats.org/officeDocument/2006/relationships/slideLayout" Target="../slideLayouts/slideLayout58.xml"/><Relationship Id="rId1" Type="http://schemas.openxmlformats.org/officeDocument/2006/relationships/slideLayout" Target="../slideLayouts/slideLayout57.xml"/><Relationship Id="rId6" Type="http://schemas.openxmlformats.org/officeDocument/2006/relationships/slideLayout" Target="../slideLayouts/slideLayout62.xml"/><Relationship Id="rId11" Type="http://schemas.openxmlformats.org/officeDocument/2006/relationships/slideLayout" Target="../slideLayouts/slideLayout67.xml"/><Relationship Id="rId5" Type="http://schemas.openxmlformats.org/officeDocument/2006/relationships/slideLayout" Target="../slideLayouts/slideLayout61.xml"/><Relationship Id="rId10" Type="http://schemas.openxmlformats.org/officeDocument/2006/relationships/slideLayout" Target="../slideLayouts/slideLayout66.xml"/><Relationship Id="rId4" Type="http://schemas.openxmlformats.org/officeDocument/2006/relationships/slideLayout" Target="../slideLayouts/slideLayout60.xml"/><Relationship Id="rId9" Type="http://schemas.openxmlformats.org/officeDocument/2006/relationships/slideLayout" Target="../slideLayouts/slideLayout6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June 2025</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Parrott--Taking stock of driver pay regulation</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30FB8B-015B-4BB6-AD14-7BEA45E4DF49}" type="slidenum">
              <a:rPr lang="en-US" smtClean="0"/>
              <a:t>‹#›</a:t>
            </a:fld>
            <a:endParaRPr lang="en-US"/>
          </a:p>
        </p:txBody>
      </p:sp>
      <p:sp>
        <p:nvSpPr>
          <p:cNvPr id="7" name="TextBox 6">
            <a:extLst>
              <a:ext uri="{FF2B5EF4-FFF2-40B4-BE49-F238E27FC236}">
                <a16:creationId xmlns:a16="http://schemas.microsoft.com/office/drawing/2014/main" id="{8AC264C9-CDCC-4E15-8190-151CE34D7157}"/>
              </a:ext>
            </a:extLst>
          </p:cNvPr>
          <p:cNvSpPr txBox="1"/>
          <p:nvPr userDrawn="1"/>
        </p:nvSpPr>
        <p:spPr>
          <a:xfrm rot="19460994">
            <a:off x="2327211" y="2510548"/>
            <a:ext cx="3628589" cy="1569660"/>
          </a:xfrm>
          <a:prstGeom prst="rect">
            <a:avLst/>
          </a:prstGeom>
          <a:noFill/>
        </p:spPr>
        <p:txBody>
          <a:bodyPr wrap="square" rtlCol="0">
            <a:spAutoFit/>
          </a:bodyPr>
          <a:lstStyle/>
          <a:p>
            <a:r>
              <a:rPr lang="en-US" sz="9600" dirty="0">
                <a:solidFill>
                  <a:schemeClr val="bg1">
                    <a:lumMod val="95000"/>
                  </a:schemeClr>
                </a:solidFill>
              </a:rPr>
              <a:t>DRAFT</a:t>
            </a:r>
          </a:p>
        </p:txBody>
      </p:sp>
    </p:spTree>
    <p:extLst>
      <p:ext uri="{BB962C8B-B14F-4D97-AF65-F5344CB8AC3E}">
        <p14:creationId xmlns:p14="http://schemas.microsoft.com/office/powerpoint/2010/main" val="3002879031"/>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0FFD0C4-156C-4DF7-8608-1438B6EC21F6}"/>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28AF9A9-44DA-46CA-ABBB-6FA8CA1A6425}"/>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B510B59-19AE-4527-9659-D8044A33A418}"/>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June 2025</a:t>
            </a:r>
          </a:p>
        </p:txBody>
      </p:sp>
      <p:sp>
        <p:nvSpPr>
          <p:cNvPr id="5" name="Footer Placeholder 4">
            <a:extLst>
              <a:ext uri="{FF2B5EF4-FFF2-40B4-BE49-F238E27FC236}">
                <a16:creationId xmlns:a16="http://schemas.microsoft.com/office/drawing/2014/main" id="{1BF2D561-1B02-4F37-8AD9-7F738BAA948D}"/>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Parrott--Taking stock of driver pay regulation</a:t>
            </a:r>
          </a:p>
        </p:txBody>
      </p:sp>
      <p:sp>
        <p:nvSpPr>
          <p:cNvPr id="6" name="Slide Number Placeholder 5">
            <a:extLst>
              <a:ext uri="{FF2B5EF4-FFF2-40B4-BE49-F238E27FC236}">
                <a16:creationId xmlns:a16="http://schemas.microsoft.com/office/drawing/2014/main" id="{E0699F02-56AD-44CB-BB64-D69D2203E62C}"/>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BFA575-CEE2-4CA1-8725-655294505ED8}" type="slidenum">
              <a:rPr lang="en-US" smtClean="0"/>
              <a:t>‹#›</a:t>
            </a:fld>
            <a:endParaRPr lang="en-US"/>
          </a:p>
        </p:txBody>
      </p:sp>
    </p:spTree>
    <p:extLst>
      <p:ext uri="{BB962C8B-B14F-4D97-AF65-F5344CB8AC3E}">
        <p14:creationId xmlns:p14="http://schemas.microsoft.com/office/powerpoint/2010/main" val="1281015618"/>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 id="2147483804" r:id="rId12"/>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6C83E38-0EFF-4D62-8E1A-8A4FCF7F89E5}"/>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923E9AB-DD9F-41A1-9B20-0B6C6CE95F3D}"/>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DED5271-3518-4ED9-9AF2-1356E2A0CF56}"/>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June 2025</a:t>
            </a:r>
          </a:p>
        </p:txBody>
      </p:sp>
      <p:sp>
        <p:nvSpPr>
          <p:cNvPr id="5" name="Footer Placeholder 4">
            <a:extLst>
              <a:ext uri="{FF2B5EF4-FFF2-40B4-BE49-F238E27FC236}">
                <a16:creationId xmlns:a16="http://schemas.microsoft.com/office/drawing/2014/main" id="{A097AACD-4997-41AF-97DA-37B5F53507DA}"/>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Parrott--Taking stock of driver pay regulation</a:t>
            </a:r>
          </a:p>
        </p:txBody>
      </p:sp>
      <p:sp>
        <p:nvSpPr>
          <p:cNvPr id="6" name="Slide Number Placeholder 5">
            <a:extLst>
              <a:ext uri="{FF2B5EF4-FFF2-40B4-BE49-F238E27FC236}">
                <a16:creationId xmlns:a16="http://schemas.microsoft.com/office/drawing/2014/main" id="{EE80F275-ABD3-47A6-9B5F-C415A6A494B7}"/>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AFE05F-6A24-4D34-9C77-E463D2FEA357}" type="slidenum">
              <a:rPr lang="en-US" smtClean="0"/>
              <a:t>‹#›</a:t>
            </a:fld>
            <a:endParaRPr lang="en-US"/>
          </a:p>
        </p:txBody>
      </p:sp>
    </p:spTree>
    <p:extLst>
      <p:ext uri="{BB962C8B-B14F-4D97-AF65-F5344CB8AC3E}">
        <p14:creationId xmlns:p14="http://schemas.microsoft.com/office/powerpoint/2010/main" val="1417044717"/>
      </p:ext>
    </p:extLst>
  </p:cSld>
  <p:clrMap bg1="lt1" tx1="dk1" bg2="lt2" tx2="dk2" accent1="accent1" accent2="accent2" accent3="accent3" accent4="accent4" accent5="accent5" accent6="accent6" hlink="hlink" folHlink="folHlink"/>
  <p:sldLayoutIdLst>
    <p:sldLayoutId id="2147483806" r:id="rId1"/>
    <p:sldLayoutId id="2147483807" r:id="rId2"/>
    <p:sldLayoutId id="2147483808" r:id="rId3"/>
    <p:sldLayoutId id="2147483809" r:id="rId4"/>
    <p:sldLayoutId id="2147483810" r:id="rId5"/>
    <p:sldLayoutId id="2147483811" r:id="rId6"/>
    <p:sldLayoutId id="2147483812" r:id="rId7"/>
    <p:sldLayoutId id="2147483813" r:id="rId8"/>
    <p:sldLayoutId id="2147483814" r:id="rId9"/>
    <p:sldLayoutId id="2147483815" r:id="rId10"/>
    <p:sldLayoutId id="2147483816"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DBDF387-4FD4-407F-BB5C-A91FE18E79F0}"/>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04BE982-E252-47B8-A82D-6948D05B3E23}"/>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571B05-9C76-48C2-BF33-222703D5C41E}"/>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June 2025</a:t>
            </a:r>
          </a:p>
        </p:txBody>
      </p:sp>
      <p:sp>
        <p:nvSpPr>
          <p:cNvPr id="5" name="Footer Placeholder 4">
            <a:extLst>
              <a:ext uri="{FF2B5EF4-FFF2-40B4-BE49-F238E27FC236}">
                <a16:creationId xmlns:a16="http://schemas.microsoft.com/office/drawing/2014/main" id="{D9C497A9-6EA0-4A7D-811F-8B5D6F52A5B4}"/>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Parrott--Taking stock of driver pay regulation</a:t>
            </a:r>
          </a:p>
        </p:txBody>
      </p:sp>
      <p:sp>
        <p:nvSpPr>
          <p:cNvPr id="6" name="Slide Number Placeholder 5">
            <a:extLst>
              <a:ext uri="{FF2B5EF4-FFF2-40B4-BE49-F238E27FC236}">
                <a16:creationId xmlns:a16="http://schemas.microsoft.com/office/drawing/2014/main" id="{C1FA540A-1647-4156-ACDD-7B9BE8E3F234}"/>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E4483B-BC6F-471D-BC24-C4F80310A017}" type="slidenum">
              <a:rPr lang="en-US" smtClean="0"/>
              <a:t>‹#›</a:t>
            </a:fld>
            <a:endParaRPr lang="en-US"/>
          </a:p>
        </p:txBody>
      </p:sp>
    </p:spTree>
    <p:extLst>
      <p:ext uri="{BB962C8B-B14F-4D97-AF65-F5344CB8AC3E}">
        <p14:creationId xmlns:p14="http://schemas.microsoft.com/office/powerpoint/2010/main" val="2995741210"/>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4A0D14B-5F96-4E8A-A1ED-55F3763446E7}"/>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1A3B456-49AC-45F8-A3E2-5A1CBC39E760}"/>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25E95F-5C39-4C38-B9EB-04F7F579D2C9}"/>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June 2025</a:t>
            </a:r>
          </a:p>
        </p:txBody>
      </p:sp>
      <p:sp>
        <p:nvSpPr>
          <p:cNvPr id="5" name="Footer Placeholder 4">
            <a:extLst>
              <a:ext uri="{FF2B5EF4-FFF2-40B4-BE49-F238E27FC236}">
                <a16:creationId xmlns:a16="http://schemas.microsoft.com/office/drawing/2014/main" id="{1312A39E-C56C-4499-9188-5882BC4CF4A1}"/>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Parrott--Taking stock of driver pay regulation</a:t>
            </a:r>
          </a:p>
        </p:txBody>
      </p:sp>
      <p:sp>
        <p:nvSpPr>
          <p:cNvPr id="6" name="Slide Number Placeholder 5">
            <a:extLst>
              <a:ext uri="{FF2B5EF4-FFF2-40B4-BE49-F238E27FC236}">
                <a16:creationId xmlns:a16="http://schemas.microsoft.com/office/drawing/2014/main" id="{E5BA59BF-73E1-4103-9A3F-32477510071A}"/>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778B06-D879-406C-871A-014F0BE010B4}" type="slidenum">
              <a:rPr lang="en-US" smtClean="0"/>
              <a:t>‹#›</a:t>
            </a:fld>
            <a:endParaRPr lang="en-US"/>
          </a:p>
        </p:txBody>
      </p:sp>
    </p:spTree>
    <p:extLst>
      <p:ext uri="{BB962C8B-B14F-4D97-AF65-F5344CB8AC3E}">
        <p14:creationId xmlns:p14="http://schemas.microsoft.com/office/powerpoint/2010/main" val="276369300"/>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B503613-CB44-4B01-8CC0-C875D2D044B1}"/>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427C567-118A-413D-BDBB-CBCC063C2FF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2A263B-1048-49BA-A851-6C02A631298C}"/>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June 2025</a:t>
            </a:r>
          </a:p>
        </p:txBody>
      </p:sp>
      <p:sp>
        <p:nvSpPr>
          <p:cNvPr id="5" name="Footer Placeholder 4">
            <a:extLst>
              <a:ext uri="{FF2B5EF4-FFF2-40B4-BE49-F238E27FC236}">
                <a16:creationId xmlns:a16="http://schemas.microsoft.com/office/drawing/2014/main" id="{68BDFA88-D444-4EBD-8FEF-BBC04B5DE512}"/>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Parrott--Taking stock of driver pay regulation</a:t>
            </a:r>
          </a:p>
        </p:txBody>
      </p:sp>
      <p:sp>
        <p:nvSpPr>
          <p:cNvPr id="6" name="Slide Number Placeholder 5">
            <a:extLst>
              <a:ext uri="{FF2B5EF4-FFF2-40B4-BE49-F238E27FC236}">
                <a16:creationId xmlns:a16="http://schemas.microsoft.com/office/drawing/2014/main" id="{6A445667-219A-46FD-8D7D-8D33FAB5C341}"/>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AEE43C-1DDC-46F2-8A28-A56CC0BD9EAB}" type="slidenum">
              <a:rPr lang="en-US" smtClean="0"/>
              <a:t>‹#›</a:t>
            </a:fld>
            <a:endParaRPr lang="en-US"/>
          </a:p>
        </p:txBody>
      </p:sp>
    </p:spTree>
    <p:extLst>
      <p:ext uri="{BB962C8B-B14F-4D97-AF65-F5344CB8AC3E}">
        <p14:creationId xmlns:p14="http://schemas.microsoft.com/office/powerpoint/2010/main" val="993998874"/>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amesParrott@newschool.edu" TargetMode="External"/><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hyperlink" Target="https://www.centernyc.org/economic-policy" TargetMode="Externa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hyperlink" Target="https://www.bloomberg.com/graphics/2024-uber-lyft-nyc-drivers-pay-lockouts/" TargetMode="Externa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hyperlink" Target="mailto:jamesparrott@newschool.edu" TargetMode="External"/><Relationship Id="rId2" Type="http://schemas.openxmlformats.org/officeDocument/2006/relationships/image" Target="../media/image10.png"/><Relationship Id="rId1" Type="http://schemas.openxmlformats.org/officeDocument/2006/relationships/slideLayout" Target="../slideLayouts/slideLayout8.xml"/><Relationship Id="rId4" Type="http://schemas.openxmlformats.org/officeDocument/2006/relationships/hyperlink" Target="http://www.centernyc.org/"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Picture 4" descr="A close up of a logo&#10;&#10;Description generated with very high confidence">
            <a:extLst>
              <a:ext uri="{FF2B5EF4-FFF2-40B4-BE49-F238E27FC236}">
                <a16:creationId xmlns:a16="http://schemas.microsoft.com/office/drawing/2014/main" id="{1F8BCAFE-4A31-4BDE-974E-BDA54EB24B4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0761" y="2032545"/>
            <a:ext cx="3385711" cy="1929855"/>
          </a:xfrm>
          <a:prstGeom prst="rect">
            <a:avLst/>
          </a:prstGeom>
        </p:spPr>
      </p:pic>
      <p:sp>
        <p:nvSpPr>
          <p:cNvPr id="2" name="Title 1">
            <a:extLst>
              <a:ext uri="{FF2B5EF4-FFF2-40B4-BE49-F238E27FC236}">
                <a16:creationId xmlns:a16="http://schemas.microsoft.com/office/drawing/2014/main" id="{80968A90-9692-4D0E-A149-95D356212432}"/>
              </a:ext>
            </a:extLst>
          </p:cNvPr>
          <p:cNvSpPr>
            <a:spLocks noGrp="1"/>
          </p:cNvSpPr>
          <p:nvPr>
            <p:ph type="ctrTitle"/>
          </p:nvPr>
        </p:nvSpPr>
        <p:spPr>
          <a:xfrm>
            <a:off x="3810000" y="426719"/>
            <a:ext cx="4821418" cy="5928363"/>
          </a:xfrm>
        </p:spPr>
        <p:txBody>
          <a:bodyPr anchor="b">
            <a:normAutofit fontScale="90000"/>
          </a:bodyPr>
          <a:lstStyle/>
          <a:p>
            <a:pPr algn="l"/>
            <a:br>
              <a:rPr lang="en-US" sz="3100" b="1" dirty="0">
                <a:latin typeface="Cambria" panose="02040503050406030204" pitchFamily="18" charset="0"/>
              </a:rPr>
            </a:br>
            <a:br>
              <a:rPr lang="en-US" sz="3100" b="1" dirty="0">
                <a:latin typeface="Cambria" panose="02040503050406030204" pitchFamily="18" charset="0"/>
              </a:rPr>
            </a:br>
            <a:br>
              <a:rPr lang="en-US" sz="3100" b="1" dirty="0">
                <a:latin typeface="Cambria" panose="02040503050406030204" pitchFamily="18" charset="0"/>
              </a:rPr>
            </a:br>
            <a:br>
              <a:rPr lang="en-US" sz="3100" b="1" dirty="0">
                <a:latin typeface="Cambria" panose="02040503050406030204" pitchFamily="18" charset="0"/>
              </a:rPr>
            </a:br>
            <a:br>
              <a:rPr lang="en-US" sz="3100" b="1" dirty="0">
                <a:latin typeface="Cambria" panose="02040503050406030204" pitchFamily="18" charset="0"/>
              </a:rPr>
            </a:br>
            <a:br>
              <a:rPr lang="en-US" sz="3100" b="1" dirty="0">
                <a:latin typeface="Cambria" panose="02040503050406030204" pitchFamily="18" charset="0"/>
              </a:rPr>
            </a:br>
            <a:r>
              <a:rPr lang="en-US" sz="2700" b="1" dirty="0">
                <a:latin typeface="Cambria" panose="02040503050406030204" pitchFamily="18" charset="0"/>
              </a:rPr>
              <a:t>Taking stock of the first decade of regulating pay for gig passenger drivers</a:t>
            </a:r>
            <a:br>
              <a:rPr lang="en-US" sz="2700" b="1" dirty="0">
                <a:latin typeface="Cambria" panose="02040503050406030204" pitchFamily="18" charset="0"/>
              </a:rPr>
            </a:br>
            <a:br>
              <a:rPr lang="en-US" sz="2700" b="1" dirty="0">
                <a:latin typeface="Cambria" panose="02040503050406030204" pitchFamily="18" charset="0"/>
              </a:rPr>
            </a:br>
            <a:br>
              <a:rPr lang="en-US" sz="2700" b="1" dirty="0">
                <a:latin typeface="Cambria" panose="02040503050406030204" pitchFamily="18" charset="0"/>
              </a:rPr>
            </a:br>
            <a:r>
              <a:rPr lang="en-US" sz="2000" dirty="0">
                <a:latin typeface="Cambria" panose="02040503050406030204" pitchFamily="18" charset="0"/>
              </a:rPr>
              <a:t>James A. Parrott, PhD</a:t>
            </a:r>
            <a:br>
              <a:rPr lang="en-US" sz="2000" dirty="0">
                <a:latin typeface="Cambria" panose="02040503050406030204" pitchFamily="18" charset="0"/>
              </a:rPr>
            </a:br>
            <a:r>
              <a:rPr lang="en-US" sz="2000" dirty="0">
                <a:latin typeface="Cambria" panose="02040503050406030204" pitchFamily="18" charset="0"/>
              </a:rPr>
              <a:t>Center for New York City Affairs at  </a:t>
            </a:r>
            <a:br>
              <a:rPr lang="en-US" sz="2000" dirty="0">
                <a:latin typeface="Cambria" panose="02040503050406030204" pitchFamily="18" charset="0"/>
              </a:rPr>
            </a:br>
            <a:r>
              <a:rPr lang="en-US" sz="2000" dirty="0">
                <a:latin typeface="Cambria" panose="02040503050406030204" pitchFamily="18" charset="0"/>
              </a:rPr>
              <a:t>The New   School</a:t>
            </a:r>
            <a:br>
              <a:rPr lang="en-US" sz="2000" dirty="0">
                <a:latin typeface="Cambria" panose="02040503050406030204" pitchFamily="18" charset="0"/>
              </a:rPr>
            </a:br>
            <a:r>
              <a:rPr lang="en-US" sz="1600" dirty="0">
                <a:latin typeface="Cambria" panose="02040503050406030204" pitchFamily="18" charset="0"/>
                <a:hlinkClick r:id="rId3"/>
              </a:rPr>
              <a:t>JamesParrott@newschool.edu</a:t>
            </a:r>
            <a:br>
              <a:rPr lang="en-US" sz="1600" dirty="0">
                <a:latin typeface="Cambria" panose="02040503050406030204" pitchFamily="18" charset="0"/>
              </a:rPr>
            </a:br>
            <a:r>
              <a:rPr lang="en-US" sz="1600" dirty="0">
                <a:latin typeface="Cambria" panose="02040503050406030204" pitchFamily="18" charset="0"/>
                <a:hlinkClick r:id="rId4"/>
              </a:rPr>
              <a:t>www.centernyc.org/economic-policy</a:t>
            </a:r>
            <a:br>
              <a:rPr lang="en-US" sz="1600" dirty="0">
                <a:latin typeface="Cambria" panose="02040503050406030204" pitchFamily="18" charset="0"/>
              </a:rPr>
            </a:br>
            <a:br>
              <a:rPr lang="en-US" sz="1600" dirty="0">
                <a:latin typeface="Cambria" panose="02040503050406030204" pitchFamily="18" charset="0"/>
              </a:rPr>
            </a:br>
            <a:br>
              <a:rPr lang="en-US" sz="1600" dirty="0">
                <a:latin typeface="Cambria" panose="02040503050406030204" pitchFamily="18" charset="0"/>
              </a:rPr>
            </a:br>
            <a:br>
              <a:rPr lang="en-US" sz="1800" dirty="0">
                <a:latin typeface="Cambria" panose="02040503050406030204" pitchFamily="18" charset="0"/>
              </a:rPr>
            </a:br>
            <a:r>
              <a:rPr lang="en-US" sz="2000" dirty="0">
                <a:latin typeface="Cambria" panose="02040503050406030204" pitchFamily="18" charset="0"/>
              </a:rPr>
              <a:t>Minimum Wage </a:t>
            </a:r>
            <a:r>
              <a:rPr lang="en-US" sz="2000">
                <a:latin typeface="Cambria" panose="02040503050406030204" pitchFamily="18" charset="0"/>
              </a:rPr>
              <a:t>and Monopsony Power </a:t>
            </a:r>
            <a:br>
              <a:rPr lang="en-US" sz="2000" dirty="0">
                <a:latin typeface="Cambria" panose="02040503050406030204" pitchFamily="18" charset="0"/>
              </a:rPr>
            </a:br>
            <a:r>
              <a:rPr lang="en-US" sz="2000" dirty="0">
                <a:latin typeface="Cambria" panose="02040503050406030204" pitchFamily="18" charset="0"/>
              </a:rPr>
              <a:t>Michael Reich Conference</a:t>
            </a:r>
            <a:br>
              <a:rPr lang="en-US" sz="2000" dirty="0">
                <a:latin typeface="Cambria" panose="02040503050406030204" pitchFamily="18" charset="0"/>
              </a:rPr>
            </a:br>
            <a:r>
              <a:rPr lang="en-US" sz="2000" dirty="0">
                <a:latin typeface="Cambria" panose="02040503050406030204" pitchFamily="18" charset="0"/>
              </a:rPr>
              <a:t>University of California, Berkeley</a:t>
            </a:r>
            <a:br>
              <a:rPr lang="en-US" sz="2000" dirty="0">
                <a:latin typeface="Cambria" panose="02040503050406030204" pitchFamily="18" charset="0"/>
              </a:rPr>
            </a:br>
            <a:r>
              <a:rPr lang="en-US" sz="2000" dirty="0">
                <a:latin typeface="Cambria" panose="02040503050406030204" pitchFamily="18" charset="0"/>
              </a:rPr>
              <a:t>June 6, 2025</a:t>
            </a:r>
            <a:br>
              <a:rPr lang="en-US" sz="1800" dirty="0">
                <a:latin typeface="Cambria" panose="02040503050406030204" pitchFamily="18" charset="0"/>
              </a:rPr>
            </a:br>
            <a:br>
              <a:rPr lang="en-US" sz="2000" dirty="0">
                <a:latin typeface="Cambria" panose="02040503050406030204" pitchFamily="18" charset="0"/>
              </a:rPr>
            </a:br>
            <a:br>
              <a:rPr lang="en-US" sz="1700" dirty="0">
                <a:latin typeface="Cambria" panose="02040503050406030204" pitchFamily="18" charset="0"/>
              </a:rPr>
            </a:br>
            <a:br>
              <a:rPr lang="en-US" sz="1700" dirty="0">
                <a:latin typeface="Cambria" panose="02040503050406030204" pitchFamily="18" charset="0"/>
              </a:rPr>
            </a:br>
            <a:endParaRPr lang="en-US" sz="1300" i="1" dirty="0">
              <a:latin typeface="Cambria" panose="02040503050406030204" pitchFamily="18" charset="0"/>
            </a:endParaRPr>
          </a:p>
        </p:txBody>
      </p:sp>
      <p:sp>
        <p:nvSpPr>
          <p:cNvPr id="3" name="Subtitle 2">
            <a:extLst>
              <a:ext uri="{FF2B5EF4-FFF2-40B4-BE49-F238E27FC236}">
                <a16:creationId xmlns:a16="http://schemas.microsoft.com/office/drawing/2014/main" id="{77E3C619-CF38-4A7A-BDFC-47211207153A}"/>
              </a:ext>
            </a:extLst>
          </p:cNvPr>
          <p:cNvSpPr>
            <a:spLocks noGrp="1"/>
          </p:cNvSpPr>
          <p:nvPr>
            <p:ph type="subTitle" idx="1"/>
          </p:nvPr>
        </p:nvSpPr>
        <p:spPr>
          <a:xfrm flipH="1">
            <a:off x="304800" y="4114800"/>
            <a:ext cx="159303" cy="45719"/>
          </a:xfrm>
        </p:spPr>
        <p:txBody>
          <a:bodyPr anchor="t">
            <a:normAutofit fontScale="25000" lnSpcReduction="20000"/>
          </a:bodyPr>
          <a:lstStyle/>
          <a:p>
            <a:pPr algn="r"/>
            <a:endParaRPr lang="en-US" sz="1700" dirty="0">
              <a:solidFill>
                <a:srgbClr val="FFFFFF"/>
              </a:solidFill>
            </a:endParaRPr>
          </a:p>
          <a:p>
            <a:pPr algn="r">
              <a:lnSpc>
                <a:spcPct val="110000"/>
              </a:lnSpc>
            </a:pPr>
            <a:r>
              <a:rPr lang="en-US" sz="1700" dirty="0">
                <a:solidFill>
                  <a:srgbClr val="FFFFFF"/>
                </a:solidFill>
              </a:rPr>
              <a:t>James A. Parrott, PhD   </a:t>
            </a:r>
          </a:p>
          <a:p>
            <a:pPr algn="r">
              <a:lnSpc>
                <a:spcPct val="110000"/>
              </a:lnSpc>
            </a:pPr>
            <a:r>
              <a:rPr lang="en-US" sz="1700" dirty="0">
                <a:solidFill>
                  <a:srgbClr val="FFFFFF"/>
                </a:solidFill>
              </a:rPr>
              <a:t>Director of Economic and Fiscal Policies</a:t>
            </a:r>
          </a:p>
          <a:p>
            <a:pPr algn="r">
              <a:lnSpc>
                <a:spcPct val="110000"/>
              </a:lnSpc>
            </a:pPr>
            <a:r>
              <a:rPr lang="en-US" sz="1700" dirty="0">
                <a:solidFill>
                  <a:srgbClr val="FFFFFF"/>
                </a:solidFill>
              </a:rPr>
              <a:t>Center for New York City Affairs</a:t>
            </a:r>
          </a:p>
          <a:p>
            <a:pPr algn="r">
              <a:lnSpc>
                <a:spcPct val="110000"/>
              </a:lnSpc>
            </a:pPr>
            <a:r>
              <a:rPr lang="en-US" sz="1700" dirty="0">
                <a:solidFill>
                  <a:srgbClr val="FFFFFF"/>
                </a:solidFill>
              </a:rPr>
              <a:t>New School University</a:t>
            </a:r>
          </a:p>
          <a:p>
            <a:pPr algn="r">
              <a:lnSpc>
                <a:spcPct val="110000"/>
              </a:lnSpc>
            </a:pPr>
            <a:r>
              <a:rPr lang="en-US" sz="1700" dirty="0">
                <a:solidFill>
                  <a:srgbClr val="FFFFFF"/>
                </a:solidFill>
              </a:rPr>
              <a:t>JamesParrott@newschool.edu</a:t>
            </a:r>
          </a:p>
        </p:txBody>
      </p:sp>
    </p:spTree>
    <p:extLst>
      <p:ext uri="{BB962C8B-B14F-4D97-AF65-F5344CB8AC3E}">
        <p14:creationId xmlns:p14="http://schemas.microsoft.com/office/powerpoint/2010/main" val="2198572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B78F9A-DCB7-4D93-9A2B-76487CD8C1D4}"/>
              </a:ext>
            </a:extLst>
          </p:cNvPr>
          <p:cNvSpPr>
            <a:spLocks noGrp="1"/>
          </p:cNvSpPr>
          <p:nvPr>
            <p:ph type="title"/>
          </p:nvPr>
        </p:nvSpPr>
        <p:spPr>
          <a:solidFill>
            <a:srgbClr val="00B0F0"/>
          </a:solidFill>
        </p:spPr>
        <p:txBody>
          <a:bodyPr>
            <a:normAutofit/>
          </a:bodyPr>
          <a:lstStyle/>
          <a:p>
            <a:r>
              <a:rPr lang="en-US" sz="3600" dirty="0">
                <a:solidFill>
                  <a:schemeClr val="bg1"/>
                </a:solidFill>
                <a:latin typeface="+mn-lt"/>
              </a:rPr>
              <a:t>Pre-policy sub-minimum pay in independent pay standard areas</a:t>
            </a:r>
          </a:p>
        </p:txBody>
      </p:sp>
      <p:pic>
        <p:nvPicPr>
          <p:cNvPr id="7" name="Content Placeholder 6">
            <a:extLst>
              <a:ext uri="{FF2B5EF4-FFF2-40B4-BE49-F238E27FC236}">
                <a16:creationId xmlns:a16="http://schemas.microsoft.com/office/drawing/2014/main" id="{78AD2941-DB94-4D37-8AD3-3860952BC056}"/>
              </a:ext>
            </a:extLst>
          </p:cNvPr>
          <p:cNvPicPr>
            <a:picLocks noGrp="1" noChangeAspect="1"/>
          </p:cNvPicPr>
          <p:nvPr>
            <p:ph idx="1"/>
          </p:nvPr>
        </p:nvPicPr>
        <p:blipFill>
          <a:blip r:embed="rId2"/>
          <a:stretch>
            <a:fillRect/>
          </a:stretch>
        </p:blipFill>
        <p:spPr>
          <a:xfrm>
            <a:off x="628650" y="1968141"/>
            <a:ext cx="7886700" cy="4066305"/>
          </a:xfrm>
          <a:prstGeom prst="rect">
            <a:avLst/>
          </a:prstGeom>
        </p:spPr>
      </p:pic>
      <p:sp>
        <p:nvSpPr>
          <p:cNvPr id="4" name="Date Placeholder 3">
            <a:extLst>
              <a:ext uri="{FF2B5EF4-FFF2-40B4-BE49-F238E27FC236}">
                <a16:creationId xmlns:a16="http://schemas.microsoft.com/office/drawing/2014/main" id="{2351FE0E-B476-49CB-8E93-88E5944E9E20}"/>
              </a:ext>
            </a:extLst>
          </p:cNvPr>
          <p:cNvSpPr>
            <a:spLocks noGrp="1"/>
          </p:cNvSpPr>
          <p:nvPr>
            <p:ph type="dt" sz="half" idx="10"/>
          </p:nvPr>
        </p:nvSpPr>
        <p:spPr/>
        <p:txBody>
          <a:bodyPr/>
          <a:lstStyle/>
          <a:p>
            <a:r>
              <a:rPr lang="en-US"/>
              <a:t>June 2025</a:t>
            </a:r>
          </a:p>
        </p:txBody>
      </p:sp>
      <p:sp>
        <p:nvSpPr>
          <p:cNvPr id="5" name="Footer Placeholder 4">
            <a:extLst>
              <a:ext uri="{FF2B5EF4-FFF2-40B4-BE49-F238E27FC236}">
                <a16:creationId xmlns:a16="http://schemas.microsoft.com/office/drawing/2014/main" id="{968AA6FB-F3FD-4B89-AFF2-4023FF7F0FFF}"/>
              </a:ext>
            </a:extLst>
          </p:cNvPr>
          <p:cNvSpPr>
            <a:spLocks noGrp="1"/>
          </p:cNvSpPr>
          <p:nvPr>
            <p:ph type="ftr" sz="quarter" idx="11"/>
          </p:nvPr>
        </p:nvSpPr>
        <p:spPr/>
        <p:txBody>
          <a:bodyPr/>
          <a:lstStyle/>
          <a:p>
            <a:r>
              <a:rPr lang="en-US"/>
              <a:t>Parrott--Taking stock of driver pay regulation</a:t>
            </a:r>
          </a:p>
        </p:txBody>
      </p:sp>
      <p:sp>
        <p:nvSpPr>
          <p:cNvPr id="6" name="Slide Number Placeholder 5">
            <a:extLst>
              <a:ext uri="{FF2B5EF4-FFF2-40B4-BE49-F238E27FC236}">
                <a16:creationId xmlns:a16="http://schemas.microsoft.com/office/drawing/2014/main" id="{F88A9E89-E01B-4BD0-B07B-28E24F3448AF}"/>
              </a:ext>
            </a:extLst>
          </p:cNvPr>
          <p:cNvSpPr>
            <a:spLocks noGrp="1"/>
          </p:cNvSpPr>
          <p:nvPr>
            <p:ph type="sldNum" sz="quarter" idx="12"/>
          </p:nvPr>
        </p:nvSpPr>
        <p:spPr/>
        <p:txBody>
          <a:bodyPr/>
          <a:lstStyle/>
          <a:p>
            <a:fld id="{46BFA575-CEE2-4CA1-8725-655294505ED8}" type="slidenum">
              <a:rPr lang="en-US" smtClean="0"/>
              <a:t>10</a:t>
            </a:fld>
            <a:endParaRPr lang="en-US"/>
          </a:p>
        </p:txBody>
      </p:sp>
    </p:spTree>
    <p:extLst>
      <p:ext uri="{BB962C8B-B14F-4D97-AF65-F5344CB8AC3E}">
        <p14:creationId xmlns:p14="http://schemas.microsoft.com/office/powerpoint/2010/main" val="12601314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7AFED5-18AF-46D5-854C-8F61573DE597}"/>
              </a:ext>
            </a:extLst>
          </p:cNvPr>
          <p:cNvSpPr>
            <a:spLocks noGrp="1"/>
          </p:cNvSpPr>
          <p:nvPr>
            <p:ph type="title"/>
          </p:nvPr>
        </p:nvSpPr>
        <p:spPr>
          <a:xfrm>
            <a:off x="628650" y="365125"/>
            <a:ext cx="7981950" cy="1325563"/>
          </a:xfrm>
          <a:solidFill>
            <a:srgbClr val="00B0F0"/>
          </a:solidFill>
        </p:spPr>
        <p:txBody>
          <a:bodyPr>
            <a:normAutofit/>
          </a:bodyPr>
          <a:lstStyle/>
          <a:p>
            <a:r>
              <a:rPr lang="en-US" sz="3600" dirty="0">
                <a:solidFill>
                  <a:schemeClr val="bg1"/>
                </a:solidFill>
                <a:latin typeface="+mn-lt"/>
              </a:rPr>
              <a:t>TNC-influenced pay standards, 2025 rates</a:t>
            </a:r>
          </a:p>
        </p:txBody>
      </p:sp>
      <p:pic>
        <p:nvPicPr>
          <p:cNvPr id="7" name="Content Placeholder 6">
            <a:extLst>
              <a:ext uri="{FF2B5EF4-FFF2-40B4-BE49-F238E27FC236}">
                <a16:creationId xmlns:a16="http://schemas.microsoft.com/office/drawing/2014/main" id="{E66DABBC-3293-4E00-A9C8-24D892D7414E}"/>
              </a:ext>
            </a:extLst>
          </p:cNvPr>
          <p:cNvPicPr>
            <a:picLocks noGrp="1" noChangeAspect="1"/>
          </p:cNvPicPr>
          <p:nvPr>
            <p:ph idx="1"/>
          </p:nvPr>
        </p:nvPicPr>
        <p:blipFill>
          <a:blip r:embed="rId2"/>
          <a:stretch>
            <a:fillRect/>
          </a:stretch>
        </p:blipFill>
        <p:spPr>
          <a:xfrm>
            <a:off x="628650" y="1825625"/>
            <a:ext cx="7677149" cy="4351338"/>
          </a:xfrm>
          <a:prstGeom prst="rect">
            <a:avLst/>
          </a:prstGeom>
        </p:spPr>
      </p:pic>
      <p:sp>
        <p:nvSpPr>
          <p:cNvPr id="4" name="Date Placeholder 3">
            <a:extLst>
              <a:ext uri="{FF2B5EF4-FFF2-40B4-BE49-F238E27FC236}">
                <a16:creationId xmlns:a16="http://schemas.microsoft.com/office/drawing/2014/main" id="{A0E76CA1-AF83-4B39-A749-17C433667013}"/>
              </a:ext>
            </a:extLst>
          </p:cNvPr>
          <p:cNvSpPr>
            <a:spLocks noGrp="1"/>
          </p:cNvSpPr>
          <p:nvPr>
            <p:ph type="dt" sz="half" idx="10"/>
          </p:nvPr>
        </p:nvSpPr>
        <p:spPr/>
        <p:txBody>
          <a:bodyPr/>
          <a:lstStyle/>
          <a:p>
            <a:r>
              <a:rPr lang="en-US"/>
              <a:t>June 2025</a:t>
            </a:r>
          </a:p>
        </p:txBody>
      </p:sp>
      <p:sp>
        <p:nvSpPr>
          <p:cNvPr id="5" name="Footer Placeholder 4">
            <a:extLst>
              <a:ext uri="{FF2B5EF4-FFF2-40B4-BE49-F238E27FC236}">
                <a16:creationId xmlns:a16="http://schemas.microsoft.com/office/drawing/2014/main" id="{A231D8A1-1058-4BBE-BE31-318BE56AC2DA}"/>
              </a:ext>
            </a:extLst>
          </p:cNvPr>
          <p:cNvSpPr>
            <a:spLocks noGrp="1"/>
          </p:cNvSpPr>
          <p:nvPr>
            <p:ph type="ftr" sz="quarter" idx="11"/>
          </p:nvPr>
        </p:nvSpPr>
        <p:spPr/>
        <p:txBody>
          <a:bodyPr/>
          <a:lstStyle/>
          <a:p>
            <a:r>
              <a:rPr lang="en-US"/>
              <a:t>Parrott--Taking stock of driver pay regulation</a:t>
            </a:r>
          </a:p>
        </p:txBody>
      </p:sp>
      <p:sp>
        <p:nvSpPr>
          <p:cNvPr id="6" name="Slide Number Placeholder 5">
            <a:extLst>
              <a:ext uri="{FF2B5EF4-FFF2-40B4-BE49-F238E27FC236}">
                <a16:creationId xmlns:a16="http://schemas.microsoft.com/office/drawing/2014/main" id="{A261211E-EC96-41A8-A8F3-DD8476974D14}"/>
              </a:ext>
            </a:extLst>
          </p:cNvPr>
          <p:cNvSpPr>
            <a:spLocks noGrp="1"/>
          </p:cNvSpPr>
          <p:nvPr>
            <p:ph type="sldNum" sz="quarter" idx="12"/>
          </p:nvPr>
        </p:nvSpPr>
        <p:spPr/>
        <p:txBody>
          <a:bodyPr/>
          <a:lstStyle/>
          <a:p>
            <a:fld id="{46BFA575-CEE2-4CA1-8725-655294505ED8}" type="slidenum">
              <a:rPr lang="en-US" smtClean="0"/>
              <a:t>11</a:t>
            </a:fld>
            <a:endParaRPr lang="en-US"/>
          </a:p>
        </p:txBody>
      </p:sp>
    </p:spTree>
    <p:extLst>
      <p:ext uri="{BB962C8B-B14F-4D97-AF65-F5344CB8AC3E}">
        <p14:creationId xmlns:p14="http://schemas.microsoft.com/office/powerpoint/2010/main" val="37429422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8D0D7-BBFE-4573-BE1A-F759A6D72B5E}"/>
              </a:ext>
            </a:extLst>
          </p:cNvPr>
          <p:cNvSpPr>
            <a:spLocks noGrp="1"/>
          </p:cNvSpPr>
          <p:nvPr>
            <p:ph type="title"/>
          </p:nvPr>
        </p:nvSpPr>
        <p:spPr>
          <a:solidFill>
            <a:srgbClr val="00B0F0"/>
          </a:solidFill>
        </p:spPr>
        <p:txBody>
          <a:bodyPr>
            <a:normAutofit/>
          </a:bodyPr>
          <a:lstStyle/>
          <a:p>
            <a:r>
              <a:rPr lang="en-US" sz="3600" i="0" u="none" strike="noStrike" dirty="0">
                <a:solidFill>
                  <a:schemeClr val="bg1"/>
                </a:solidFill>
                <a:effectLst/>
                <a:latin typeface="+mn-lt"/>
              </a:rPr>
              <a:t>After-expense hourly pay under seven TNC driver pay standards</a:t>
            </a:r>
            <a:r>
              <a:rPr lang="en-US" sz="3600" dirty="0">
                <a:solidFill>
                  <a:schemeClr val="bg1"/>
                </a:solidFill>
                <a:latin typeface="+mn-lt"/>
              </a:rPr>
              <a:t> </a:t>
            </a:r>
          </a:p>
        </p:txBody>
      </p:sp>
      <p:sp>
        <p:nvSpPr>
          <p:cNvPr id="4" name="Date Placeholder 3">
            <a:extLst>
              <a:ext uri="{FF2B5EF4-FFF2-40B4-BE49-F238E27FC236}">
                <a16:creationId xmlns:a16="http://schemas.microsoft.com/office/drawing/2014/main" id="{8F475BFF-C119-4C8F-ADA4-666EF80C2528}"/>
              </a:ext>
            </a:extLst>
          </p:cNvPr>
          <p:cNvSpPr>
            <a:spLocks noGrp="1"/>
          </p:cNvSpPr>
          <p:nvPr>
            <p:ph type="dt" sz="half" idx="10"/>
          </p:nvPr>
        </p:nvSpPr>
        <p:spPr/>
        <p:txBody>
          <a:bodyPr/>
          <a:lstStyle/>
          <a:p>
            <a:r>
              <a:rPr lang="en-US"/>
              <a:t>June 2025</a:t>
            </a:r>
          </a:p>
        </p:txBody>
      </p:sp>
      <p:sp>
        <p:nvSpPr>
          <p:cNvPr id="5" name="Footer Placeholder 4">
            <a:extLst>
              <a:ext uri="{FF2B5EF4-FFF2-40B4-BE49-F238E27FC236}">
                <a16:creationId xmlns:a16="http://schemas.microsoft.com/office/drawing/2014/main" id="{7C123845-0D72-4D51-A779-728B13B5C025}"/>
              </a:ext>
            </a:extLst>
          </p:cNvPr>
          <p:cNvSpPr>
            <a:spLocks noGrp="1"/>
          </p:cNvSpPr>
          <p:nvPr>
            <p:ph type="ftr" sz="quarter" idx="11"/>
          </p:nvPr>
        </p:nvSpPr>
        <p:spPr/>
        <p:txBody>
          <a:bodyPr/>
          <a:lstStyle/>
          <a:p>
            <a:r>
              <a:rPr lang="en-US"/>
              <a:t>Parrott--Taking stock of driver pay regulation</a:t>
            </a:r>
          </a:p>
        </p:txBody>
      </p:sp>
      <p:sp>
        <p:nvSpPr>
          <p:cNvPr id="6" name="Slide Number Placeholder 5">
            <a:extLst>
              <a:ext uri="{FF2B5EF4-FFF2-40B4-BE49-F238E27FC236}">
                <a16:creationId xmlns:a16="http://schemas.microsoft.com/office/drawing/2014/main" id="{72DCEFB8-9010-4F88-8F7E-EA7CBCA14B22}"/>
              </a:ext>
            </a:extLst>
          </p:cNvPr>
          <p:cNvSpPr>
            <a:spLocks noGrp="1"/>
          </p:cNvSpPr>
          <p:nvPr>
            <p:ph type="sldNum" sz="quarter" idx="12"/>
          </p:nvPr>
        </p:nvSpPr>
        <p:spPr/>
        <p:txBody>
          <a:bodyPr/>
          <a:lstStyle/>
          <a:p>
            <a:fld id="{46BFA575-CEE2-4CA1-8725-655294505ED8}" type="slidenum">
              <a:rPr lang="en-US" smtClean="0"/>
              <a:t>12</a:t>
            </a:fld>
            <a:endParaRPr lang="en-US"/>
          </a:p>
        </p:txBody>
      </p:sp>
      <p:pic>
        <p:nvPicPr>
          <p:cNvPr id="9" name="Content Placeholder 8">
            <a:extLst>
              <a:ext uri="{FF2B5EF4-FFF2-40B4-BE49-F238E27FC236}">
                <a16:creationId xmlns:a16="http://schemas.microsoft.com/office/drawing/2014/main" id="{0F998915-4856-48B3-82BC-E7357076FF1D}"/>
              </a:ext>
            </a:extLst>
          </p:cNvPr>
          <p:cNvPicPr>
            <a:picLocks noGrp="1" noChangeAspect="1"/>
          </p:cNvPicPr>
          <p:nvPr>
            <p:ph idx="1"/>
          </p:nvPr>
        </p:nvPicPr>
        <p:blipFill>
          <a:blip r:embed="rId2"/>
          <a:stretch>
            <a:fillRect/>
          </a:stretch>
        </p:blipFill>
        <p:spPr>
          <a:xfrm>
            <a:off x="1676400" y="1847850"/>
            <a:ext cx="5562600" cy="4351338"/>
          </a:xfrm>
          <a:prstGeom prst="rect">
            <a:avLst/>
          </a:prstGeom>
        </p:spPr>
      </p:pic>
    </p:spTree>
    <p:extLst>
      <p:ext uri="{BB962C8B-B14F-4D97-AF65-F5344CB8AC3E}">
        <p14:creationId xmlns:p14="http://schemas.microsoft.com/office/powerpoint/2010/main" val="5563306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F4BF22-DFE6-4B75-8324-4E6B6E97303B}"/>
              </a:ext>
            </a:extLst>
          </p:cNvPr>
          <p:cNvSpPr>
            <a:spLocks noGrp="1"/>
          </p:cNvSpPr>
          <p:nvPr>
            <p:ph type="title"/>
          </p:nvPr>
        </p:nvSpPr>
        <p:spPr>
          <a:xfrm>
            <a:off x="628650" y="365125"/>
            <a:ext cx="7886700" cy="777875"/>
          </a:xfrm>
          <a:solidFill>
            <a:srgbClr val="00B0F0"/>
          </a:solidFill>
        </p:spPr>
        <p:txBody>
          <a:bodyPr>
            <a:normAutofit/>
          </a:bodyPr>
          <a:lstStyle/>
          <a:p>
            <a:r>
              <a:rPr lang="en-US" sz="3600" dirty="0">
                <a:solidFill>
                  <a:schemeClr val="bg1"/>
                </a:solidFill>
                <a:latin typeface="+mn-lt"/>
              </a:rPr>
              <a:t>Current regulatory landscape</a:t>
            </a:r>
          </a:p>
        </p:txBody>
      </p:sp>
      <p:sp>
        <p:nvSpPr>
          <p:cNvPr id="3" name="Content Placeholder 2">
            <a:extLst>
              <a:ext uri="{FF2B5EF4-FFF2-40B4-BE49-F238E27FC236}">
                <a16:creationId xmlns:a16="http://schemas.microsoft.com/office/drawing/2014/main" id="{DCD899E2-F783-4361-A5E8-B8A2D17C4A92}"/>
              </a:ext>
            </a:extLst>
          </p:cNvPr>
          <p:cNvSpPr>
            <a:spLocks noGrp="1"/>
          </p:cNvSpPr>
          <p:nvPr>
            <p:ph idx="1"/>
          </p:nvPr>
        </p:nvSpPr>
        <p:spPr>
          <a:xfrm>
            <a:off x="628650" y="1371600"/>
            <a:ext cx="7886700" cy="4805363"/>
          </a:xfrm>
        </p:spPr>
        <p:txBody>
          <a:bodyPr>
            <a:normAutofit fontScale="92500" lnSpcReduction="10000"/>
          </a:bodyPr>
          <a:lstStyle/>
          <a:p>
            <a:pPr marL="285750" indent="-285750">
              <a:lnSpc>
                <a:spcPct val="107000"/>
              </a:lnSpc>
              <a:spcBef>
                <a:spcPts val="0"/>
              </a:spcBef>
              <a:buFont typeface="Symbol" panose="05050102010706020507" pitchFamily="18" charset="2"/>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Data transparency, including driver on-app time and passenger fare amounts</a:t>
            </a:r>
          </a:p>
          <a:p>
            <a:pPr marL="0" indent="0">
              <a:lnSpc>
                <a:spcPct val="107000"/>
              </a:lnSpc>
              <a:spcBef>
                <a:spcPts val="0"/>
              </a:spcBef>
              <a:buNone/>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07000"/>
              </a:lnSpc>
              <a:spcBef>
                <a:spcPts val="0"/>
              </a:spcBef>
              <a:buFont typeface="Symbol" panose="05050102010706020507" pitchFamily="18" charset="2"/>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Expenses, including for EVs</a:t>
            </a:r>
          </a:p>
          <a:p>
            <a:pPr marL="0" indent="0">
              <a:lnSpc>
                <a:spcPct val="107000"/>
              </a:lnSpc>
              <a:spcBef>
                <a:spcPts val="0"/>
              </a:spcBef>
              <a:buNone/>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07000"/>
              </a:lnSpc>
              <a:spcBef>
                <a:spcPts val="0"/>
              </a:spcBef>
              <a:buFont typeface="Symbol" panose="05050102010706020507" pitchFamily="18" charset="2"/>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Update utilization measures, particularly given market saturation</a:t>
            </a:r>
          </a:p>
          <a:p>
            <a:pPr marL="0" indent="0">
              <a:lnSpc>
                <a:spcPct val="107000"/>
              </a:lnSpc>
              <a:spcBef>
                <a:spcPts val="0"/>
              </a:spcBef>
              <a:buNone/>
            </a:pPr>
            <a:endParaRPr lang="en-US" sz="2400" i="1"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07000"/>
              </a:lnSpc>
              <a:spcBef>
                <a:spcPts val="0"/>
              </a:spcBef>
              <a:buFont typeface="Symbol" panose="05050102010706020507" pitchFamily="18" charset="2"/>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Deactivation and lockout restrictions</a:t>
            </a:r>
          </a:p>
          <a:p>
            <a:pPr marL="0" indent="0">
              <a:lnSpc>
                <a:spcPct val="107000"/>
              </a:lnSpc>
              <a:spcBef>
                <a:spcPts val="0"/>
              </a:spcBef>
              <a:buNone/>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07000"/>
              </a:lnSpc>
              <a:spcBef>
                <a:spcPts val="0"/>
              </a:spcBef>
              <a:buFont typeface="Symbol" panose="05050102010706020507" pitchFamily="18" charset="2"/>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Limiting supply of drivers to maintain earnings</a:t>
            </a:r>
          </a:p>
          <a:p>
            <a:pPr marL="0" indent="0">
              <a:lnSpc>
                <a:spcPct val="107000"/>
              </a:lnSpc>
              <a:spcBef>
                <a:spcPts val="0"/>
              </a:spcBef>
              <a:buNone/>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07000"/>
              </a:lnSpc>
              <a:spcBef>
                <a:spcPts val="0"/>
              </a:spcBef>
              <a:buFont typeface="Symbol" panose="05050102010706020507" pitchFamily="18" charset="2"/>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Algorithmic pay setting</a:t>
            </a:r>
          </a:p>
          <a:p>
            <a:pPr marL="0" indent="0">
              <a:lnSpc>
                <a:spcPct val="107000"/>
              </a:lnSpc>
              <a:spcBef>
                <a:spcPts val="0"/>
              </a:spcBef>
              <a:buNone/>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07000"/>
              </a:lnSpc>
              <a:spcBef>
                <a:spcPts val="0"/>
              </a:spcBef>
              <a:spcAft>
                <a:spcPts val="800"/>
              </a:spcAft>
              <a:buFont typeface="Symbol" panose="05050102010706020507" pitchFamily="18" charset="2"/>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Unionization </a:t>
            </a:r>
          </a:p>
          <a:p>
            <a:pPr marL="0" indent="0">
              <a:buNone/>
            </a:pPr>
            <a:endParaRPr lang="en-US" dirty="0"/>
          </a:p>
        </p:txBody>
      </p:sp>
      <p:sp>
        <p:nvSpPr>
          <p:cNvPr id="4" name="Date Placeholder 3">
            <a:extLst>
              <a:ext uri="{FF2B5EF4-FFF2-40B4-BE49-F238E27FC236}">
                <a16:creationId xmlns:a16="http://schemas.microsoft.com/office/drawing/2014/main" id="{E82B480C-6270-414B-84F0-EDB7845C1EEC}"/>
              </a:ext>
            </a:extLst>
          </p:cNvPr>
          <p:cNvSpPr>
            <a:spLocks noGrp="1"/>
          </p:cNvSpPr>
          <p:nvPr>
            <p:ph type="dt" sz="half" idx="10"/>
          </p:nvPr>
        </p:nvSpPr>
        <p:spPr/>
        <p:txBody>
          <a:bodyPr/>
          <a:lstStyle/>
          <a:p>
            <a:r>
              <a:rPr lang="en-US"/>
              <a:t>June 2025</a:t>
            </a:r>
          </a:p>
        </p:txBody>
      </p:sp>
      <p:sp>
        <p:nvSpPr>
          <p:cNvPr id="5" name="Footer Placeholder 4">
            <a:extLst>
              <a:ext uri="{FF2B5EF4-FFF2-40B4-BE49-F238E27FC236}">
                <a16:creationId xmlns:a16="http://schemas.microsoft.com/office/drawing/2014/main" id="{35A4E201-3504-4653-AEDC-302DBDA703F3}"/>
              </a:ext>
            </a:extLst>
          </p:cNvPr>
          <p:cNvSpPr>
            <a:spLocks noGrp="1"/>
          </p:cNvSpPr>
          <p:nvPr>
            <p:ph type="ftr" sz="quarter" idx="11"/>
          </p:nvPr>
        </p:nvSpPr>
        <p:spPr/>
        <p:txBody>
          <a:bodyPr/>
          <a:lstStyle/>
          <a:p>
            <a:r>
              <a:rPr lang="en-US"/>
              <a:t>Parrott--Taking stock of driver pay regulation</a:t>
            </a:r>
          </a:p>
        </p:txBody>
      </p:sp>
      <p:sp>
        <p:nvSpPr>
          <p:cNvPr id="6" name="Slide Number Placeholder 5">
            <a:extLst>
              <a:ext uri="{FF2B5EF4-FFF2-40B4-BE49-F238E27FC236}">
                <a16:creationId xmlns:a16="http://schemas.microsoft.com/office/drawing/2014/main" id="{8C5D25C6-8033-43AB-9EC0-20CEEC4DE868}"/>
              </a:ext>
            </a:extLst>
          </p:cNvPr>
          <p:cNvSpPr>
            <a:spLocks noGrp="1"/>
          </p:cNvSpPr>
          <p:nvPr>
            <p:ph type="sldNum" sz="quarter" idx="12"/>
          </p:nvPr>
        </p:nvSpPr>
        <p:spPr/>
        <p:txBody>
          <a:bodyPr/>
          <a:lstStyle/>
          <a:p>
            <a:fld id="{46BFA575-CEE2-4CA1-8725-655294505ED8}" type="slidenum">
              <a:rPr lang="en-US" smtClean="0"/>
              <a:t>13</a:t>
            </a:fld>
            <a:endParaRPr lang="en-US"/>
          </a:p>
        </p:txBody>
      </p:sp>
    </p:spTree>
    <p:extLst>
      <p:ext uri="{BB962C8B-B14F-4D97-AF65-F5344CB8AC3E}">
        <p14:creationId xmlns:p14="http://schemas.microsoft.com/office/powerpoint/2010/main" val="196942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1A835F-4666-4355-BB2C-03A64859B9D0}"/>
              </a:ext>
            </a:extLst>
          </p:cNvPr>
          <p:cNvSpPr>
            <a:spLocks noGrp="1"/>
          </p:cNvSpPr>
          <p:nvPr>
            <p:ph type="title"/>
          </p:nvPr>
        </p:nvSpPr>
        <p:spPr>
          <a:xfrm>
            <a:off x="628650" y="365125"/>
            <a:ext cx="7886700" cy="1387475"/>
          </a:xfrm>
          <a:solidFill>
            <a:srgbClr val="00B0F0"/>
          </a:solidFill>
        </p:spPr>
        <p:txBody>
          <a:bodyPr>
            <a:normAutofit/>
          </a:bodyPr>
          <a:lstStyle/>
          <a:p>
            <a:r>
              <a:rPr lang="en-US" sz="3600" dirty="0">
                <a:solidFill>
                  <a:schemeClr val="bg1"/>
                </a:solidFill>
                <a:latin typeface="+mn-lt"/>
              </a:rPr>
              <a:t>What’s the relation between NYC driver pay and passenger fares?</a:t>
            </a:r>
          </a:p>
        </p:txBody>
      </p:sp>
      <p:sp>
        <p:nvSpPr>
          <p:cNvPr id="4" name="Date Placeholder 3">
            <a:extLst>
              <a:ext uri="{FF2B5EF4-FFF2-40B4-BE49-F238E27FC236}">
                <a16:creationId xmlns:a16="http://schemas.microsoft.com/office/drawing/2014/main" id="{827CE553-35F6-49AE-9EAA-F84F34924523}"/>
              </a:ext>
            </a:extLst>
          </p:cNvPr>
          <p:cNvSpPr>
            <a:spLocks noGrp="1"/>
          </p:cNvSpPr>
          <p:nvPr>
            <p:ph type="dt" sz="half" idx="10"/>
          </p:nvPr>
        </p:nvSpPr>
        <p:spPr/>
        <p:txBody>
          <a:bodyPr/>
          <a:lstStyle/>
          <a:p>
            <a:r>
              <a:rPr lang="en-US"/>
              <a:t>June 2025</a:t>
            </a:r>
          </a:p>
        </p:txBody>
      </p:sp>
      <p:sp>
        <p:nvSpPr>
          <p:cNvPr id="5" name="Footer Placeholder 4">
            <a:extLst>
              <a:ext uri="{FF2B5EF4-FFF2-40B4-BE49-F238E27FC236}">
                <a16:creationId xmlns:a16="http://schemas.microsoft.com/office/drawing/2014/main" id="{CC91E996-C294-4589-8C3D-E73D03900DFA}"/>
              </a:ext>
            </a:extLst>
          </p:cNvPr>
          <p:cNvSpPr>
            <a:spLocks noGrp="1"/>
          </p:cNvSpPr>
          <p:nvPr>
            <p:ph type="ftr" sz="quarter" idx="11"/>
          </p:nvPr>
        </p:nvSpPr>
        <p:spPr/>
        <p:txBody>
          <a:bodyPr/>
          <a:lstStyle/>
          <a:p>
            <a:r>
              <a:rPr lang="en-US"/>
              <a:t>Parrott--Taking stock of driver pay regulation</a:t>
            </a:r>
          </a:p>
        </p:txBody>
      </p:sp>
      <p:sp>
        <p:nvSpPr>
          <p:cNvPr id="6" name="Slide Number Placeholder 5">
            <a:extLst>
              <a:ext uri="{FF2B5EF4-FFF2-40B4-BE49-F238E27FC236}">
                <a16:creationId xmlns:a16="http://schemas.microsoft.com/office/drawing/2014/main" id="{DA41A0E9-9F1D-4DE6-9B2E-5F3D6B2573F2}"/>
              </a:ext>
            </a:extLst>
          </p:cNvPr>
          <p:cNvSpPr>
            <a:spLocks noGrp="1"/>
          </p:cNvSpPr>
          <p:nvPr>
            <p:ph type="sldNum" sz="quarter" idx="12"/>
          </p:nvPr>
        </p:nvSpPr>
        <p:spPr/>
        <p:txBody>
          <a:bodyPr/>
          <a:lstStyle/>
          <a:p>
            <a:fld id="{46BFA575-CEE2-4CA1-8725-655294505ED8}" type="slidenum">
              <a:rPr lang="en-US" smtClean="0"/>
              <a:t>14</a:t>
            </a:fld>
            <a:endParaRPr lang="en-US"/>
          </a:p>
        </p:txBody>
      </p:sp>
      <p:pic>
        <p:nvPicPr>
          <p:cNvPr id="10" name="Content Placeholder 9">
            <a:extLst>
              <a:ext uri="{FF2B5EF4-FFF2-40B4-BE49-F238E27FC236}">
                <a16:creationId xmlns:a16="http://schemas.microsoft.com/office/drawing/2014/main" id="{72F7241A-215E-4762-A08D-14B9C6D9BC95}"/>
              </a:ext>
            </a:extLst>
          </p:cNvPr>
          <p:cNvPicPr>
            <a:picLocks noGrp="1" noChangeAspect="1"/>
          </p:cNvPicPr>
          <p:nvPr>
            <p:ph idx="1"/>
          </p:nvPr>
        </p:nvPicPr>
        <p:blipFill>
          <a:blip r:embed="rId2"/>
          <a:stretch>
            <a:fillRect/>
          </a:stretch>
        </p:blipFill>
        <p:spPr>
          <a:xfrm>
            <a:off x="914401" y="2438400"/>
            <a:ext cx="7219504" cy="2847648"/>
          </a:xfrm>
          <a:prstGeom prst="rect">
            <a:avLst/>
          </a:prstGeom>
        </p:spPr>
      </p:pic>
    </p:spTree>
    <p:extLst>
      <p:ext uri="{BB962C8B-B14F-4D97-AF65-F5344CB8AC3E}">
        <p14:creationId xmlns:p14="http://schemas.microsoft.com/office/powerpoint/2010/main" val="1816602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3C5E9-2BCF-44D0-A1DE-FA61D618186C}"/>
              </a:ext>
            </a:extLst>
          </p:cNvPr>
          <p:cNvSpPr>
            <a:spLocks noGrp="1"/>
          </p:cNvSpPr>
          <p:nvPr>
            <p:ph type="title"/>
          </p:nvPr>
        </p:nvSpPr>
        <p:spPr>
          <a:xfrm>
            <a:off x="628650" y="365125"/>
            <a:ext cx="7886700" cy="1082675"/>
          </a:xfrm>
          <a:solidFill>
            <a:srgbClr val="00B0F0"/>
          </a:solidFill>
        </p:spPr>
        <p:txBody>
          <a:bodyPr>
            <a:normAutofit/>
          </a:bodyPr>
          <a:lstStyle/>
          <a:p>
            <a:r>
              <a:rPr lang="en-US" sz="3600" dirty="0">
                <a:solidFill>
                  <a:schemeClr val="bg1"/>
                </a:solidFill>
                <a:latin typeface="+mn-lt"/>
              </a:rPr>
              <a:t>Trend in NYC TNC take rates, 2019-24</a:t>
            </a:r>
          </a:p>
        </p:txBody>
      </p:sp>
      <p:pic>
        <p:nvPicPr>
          <p:cNvPr id="7" name="Content Placeholder 6">
            <a:extLst>
              <a:ext uri="{FF2B5EF4-FFF2-40B4-BE49-F238E27FC236}">
                <a16:creationId xmlns:a16="http://schemas.microsoft.com/office/drawing/2014/main" id="{B9E99437-A914-443D-92A0-196059F93BBB}"/>
              </a:ext>
            </a:extLst>
          </p:cNvPr>
          <p:cNvPicPr>
            <a:picLocks noGrp="1" noChangeAspect="1"/>
          </p:cNvPicPr>
          <p:nvPr>
            <p:ph idx="1"/>
          </p:nvPr>
        </p:nvPicPr>
        <p:blipFill>
          <a:blip r:embed="rId2"/>
          <a:stretch>
            <a:fillRect/>
          </a:stretch>
        </p:blipFill>
        <p:spPr>
          <a:xfrm>
            <a:off x="838200" y="1752600"/>
            <a:ext cx="7677150" cy="4120657"/>
          </a:xfrm>
          <a:prstGeom prst="rect">
            <a:avLst/>
          </a:prstGeom>
        </p:spPr>
      </p:pic>
      <p:sp>
        <p:nvSpPr>
          <p:cNvPr id="4" name="Date Placeholder 3">
            <a:extLst>
              <a:ext uri="{FF2B5EF4-FFF2-40B4-BE49-F238E27FC236}">
                <a16:creationId xmlns:a16="http://schemas.microsoft.com/office/drawing/2014/main" id="{BEA43BB6-6205-4085-8D44-1D0774D1C997}"/>
              </a:ext>
            </a:extLst>
          </p:cNvPr>
          <p:cNvSpPr>
            <a:spLocks noGrp="1"/>
          </p:cNvSpPr>
          <p:nvPr>
            <p:ph type="dt" sz="half" idx="10"/>
          </p:nvPr>
        </p:nvSpPr>
        <p:spPr/>
        <p:txBody>
          <a:bodyPr/>
          <a:lstStyle/>
          <a:p>
            <a:r>
              <a:rPr lang="en-US"/>
              <a:t>June 2025</a:t>
            </a:r>
          </a:p>
        </p:txBody>
      </p:sp>
      <p:sp>
        <p:nvSpPr>
          <p:cNvPr id="5" name="Footer Placeholder 4">
            <a:extLst>
              <a:ext uri="{FF2B5EF4-FFF2-40B4-BE49-F238E27FC236}">
                <a16:creationId xmlns:a16="http://schemas.microsoft.com/office/drawing/2014/main" id="{EB3C7864-E661-428C-9396-D018B38F6005}"/>
              </a:ext>
            </a:extLst>
          </p:cNvPr>
          <p:cNvSpPr>
            <a:spLocks noGrp="1"/>
          </p:cNvSpPr>
          <p:nvPr>
            <p:ph type="ftr" sz="quarter" idx="11"/>
          </p:nvPr>
        </p:nvSpPr>
        <p:spPr/>
        <p:txBody>
          <a:bodyPr/>
          <a:lstStyle/>
          <a:p>
            <a:r>
              <a:rPr lang="en-US"/>
              <a:t>Parrott--Taking stock of driver pay regulation</a:t>
            </a:r>
          </a:p>
        </p:txBody>
      </p:sp>
      <p:sp>
        <p:nvSpPr>
          <p:cNvPr id="6" name="Slide Number Placeholder 5">
            <a:extLst>
              <a:ext uri="{FF2B5EF4-FFF2-40B4-BE49-F238E27FC236}">
                <a16:creationId xmlns:a16="http://schemas.microsoft.com/office/drawing/2014/main" id="{5534013B-6FEE-496C-B4CA-FD92EA3F31B3}"/>
              </a:ext>
            </a:extLst>
          </p:cNvPr>
          <p:cNvSpPr>
            <a:spLocks noGrp="1"/>
          </p:cNvSpPr>
          <p:nvPr>
            <p:ph type="sldNum" sz="quarter" idx="12"/>
          </p:nvPr>
        </p:nvSpPr>
        <p:spPr/>
        <p:txBody>
          <a:bodyPr/>
          <a:lstStyle/>
          <a:p>
            <a:fld id="{46BFA575-CEE2-4CA1-8725-655294505ED8}" type="slidenum">
              <a:rPr lang="en-US" smtClean="0"/>
              <a:t>15</a:t>
            </a:fld>
            <a:endParaRPr lang="en-US"/>
          </a:p>
        </p:txBody>
      </p:sp>
    </p:spTree>
    <p:extLst>
      <p:ext uri="{BB962C8B-B14F-4D97-AF65-F5344CB8AC3E}">
        <p14:creationId xmlns:p14="http://schemas.microsoft.com/office/powerpoint/2010/main" val="18063663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525903-B2D0-478E-9CF7-6155D056244A}"/>
              </a:ext>
            </a:extLst>
          </p:cNvPr>
          <p:cNvSpPr>
            <a:spLocks noGrp="1"/>
          </p:cNvSpPr>
          <p:nvPr>
            <p:ph type="title"/>
          </p:nvPr>
        </p:nvSpPr>
        <p:spPr>
          <a:xfrm>
            <a:off x="628650" y="365125"/>
            <a:ext cx="7886700" cy="854075"/>
          </a:xfrm>
          <a:solidFill>
            <a:srgbClr val="00B0F0"/>
          </a:solidFill>
        </p:spPr>
        <p:txBody>
          <a:bodyPr>
            <a:normAutofit/>
          </a:bodyPr>
          <a:lstStyle/>
          <a:p>
            <a:r>
              <a:rPr lang="en-US" sz="3600" dirty="0">
                <a:solidFill>
                  <a:schemeClr val="bg1"/>
                </a:solidFill>
                <a:latin typeface="+mn-lt"/>
              </a:rPr>
              <a:t>Conclusions</a:t>
            </a:r>
          </a:p>
        </p:txBody>
      </p:sp>
      <p:sp>
        <p:nvSpPr>
          <p:cNvPr id="3" name="Content Placeholder 2">
            <a:extLst>
              <a:ext uri="{FF2B5EF4-FFF2-40B4-BE49-F238E27FC236}">
                <a16:creationId xmlns:a16="http://schemas.microsoft.com/office/drawing/2014/main" id="{68A2E96B-9516-4B9D-B00E-9229697744EA}"/>
              </a:ext>
            </a:extLst>
          </p:cNvPr>
          <p:cNvSpPr>
            <a:spLocks noGrp="1"/>
          </p:cNvSpPr>
          <p:nvPr>
            <p:ph idx="1"/>
          </p:nvPr>
        </p:nvSpPr>
        <p:spPr>
          <a:xfrm>
            <a:off x="628650" y="1295400"/>
            <a:ext cx="7886700" cy="4881563"/>
          </a:xfrm>
        </p:spPr>
        <p:txBody>
          <a:bodyPr>
            <a:noAutofit/>
          </a:bodyPr>
          <a:lstStyle/>
          <a:p>
            <a:pPr marL="285750" indent="-285750">
              <a:lnSpc>
                <a:spcPct val="107000"/>
              </a:lnSpc>
              <a:spcBef>
                <a:spcPts val="0"/>
              </a:spcBef>
              <a:buFont typeface="Symbol" panose="05050102010706020507" pitchFamily="18" charset="2"/>
              <a:buChar char=""/>
            </a:pPr>
            <a:r>
              <a:rPr lang="en-US" sz="2000" dirty="0">
                <a:effectLst/>
                <a:ea typeface="Calibri" panose="020F0502020204030204" pitchFamily="34" charset="0"/>
                <a:cs typeface="Times New Roman" panose="02020603050405020304" pitchFamily="18" charset="0"/>
              </a:rPr>
              <a:t>Workers remain independent contractors with few of the usual </a:t>
            </a:r>
            <a:r>
              <a:rPr lang="en-US" sz="2000" dirty="0">
                <a:ea typeface="Calibri" panose="020F0502020204030204" pitchFamily="34" charset="0"/>
                <a:cs typeface="Times New Roman" panose="02020603050405020304" pitchFamily="18" charset="0"/>
              </a:rPr>
              <a:t>employee </a:t>
            </a:r>
            <a:r>
              <a:rPr lang="en-US" sz="2000" dirty="0">
                <a:effectLst/>
                <a:ea typeface="Calibri" panose="020F0502020204030204" pitchFamily="34" charset="0"/>
                <a:cs typeface="Times New Roman" panose="02020603050405020304" pitchFamily="18" charset="0"/>
              </a:rPr>
              <a:t>protections.</a:t>
            </a:r>
          </a:p>
          <a:p>
            <a:pPr marL="0" indent="0">
              <a:lnSpc>
                <a:spcPct val="107000"/>
              </a:lnSpc>
              <a:spcBef>
                <a:spcPts val="0"/>
              </a:spcBef>
              <a:buNone/>
            </a:pPr>
            <a:endParaRPr lang="en-US" sz="800" dirty="0">
              <a:effectLst/>
              <a:ea typeface="Calibri" panose="020F0502020204030204" pitchFamily="34" charset="0"/>
              <a:cs typeface="Times New Roman" panose="02020603050405020304" pitchFamily="18" charset="0"/>
            </a:endParaRPr>
          </a:p>
          <a:p>
            <a:pPr marL="285750" indent="-285750">
              <a:lnSpc>
                <a:spcPct val="115000"/>
              </a:lnSpc>
              <a:spcBef>
                <a:spcPts val="0"/>
              </a:spcBef>
              <a:buFont typeface="Symbol" panose="05050102010706020507" pitchFamily="18" charset="2"/>
              <a:buChar char=""/>
            </a:pPr>
            <a:r>
              <a:rPr lang="en-US" sz="2000" dirty="0">
                <a:effectLst/>
                <a:ea typeface="Calibri" panose="020F0502020204030204" pitchFamily="34" charset="0"/>
                <a:cs typeface="Times New Roman" panose="02020603050405020304" pitchFamily="18" charset="0"/>
              </a:rPr>
              <a:t>TNCs exercise algorithmic management and pay-setting, controlling pay and access to work opportunities. </a:t>
            </a:r>
          </a:p>
          <a:p>
            <a:pPr marL="0" indent="0">
              <a:lnSpc>
                <a:spcPct val="115000"/>
              </a:lnSpc>
              <a:spcBef>
                <a:spcPts val="0"/>
              </a:spcBef>
              <a:buNone/>
            </a:pPr>
            <a:endParaRPr lang="en-US" sz="800" dirty="0">
              <a:ea typeface="Calibri" panose="020F0502020204030204" pitchFamily="34" charset="0"/>
              <a:cs typeface="Times New Roman" panose="02020603050405020304" pitchFamily="18" charset="0"/>
            </a:endParaRPr>
          </a:p>
          <a:p>
            <a:pPr marL="285750" indent="-285750">
              <a:lnSpc>
                <a:spcPct val="115000"/>
              </a:lnSpc>
              <a:spcBef>
                <a:spcPts val="0"/>
              </a:spcBef>
              <a:buFont typeface="Symbol" panose="05050102010706020507" pitchFamily="18" charset="2"/>
              <a:buChar char=""/>
            </a:pPr>
            <a:r>
              <a:rPr lang="en-US" sz="2000" dirty="0">
                <a:ea typeface="Calibri" panose="020F0502020204030204" pitchFamily="34" charset="0"/>
                <a:cs typeface="Times New Roman" panose="02020603050405020304" pitchFamily="18" charset="0"/>
              </a:rPr>
              <a:t>After-expense hourly pay superior under 3 independent pay standards vs. the 4 TNC-influenced pay standards (that don’t pay for wait time).</a:t>
            </a:r>
          </a:p>
          <a:p>
            <a:pPr marL="0" indent="0">
              <a:lnSpc>
                <a:spcPct val="115000"/>
              </a:lnSpc>
              <a:spcBef>
                <a:spcPts val="0"/>
              </a:spcBef>
              <a:buNone/>
            </a:pPr>
            <a:endParaRPr lang="en-US" sz="800" dirty="0">
              <a:effectLst/>
              <a:ea typeface="Calibri" panose="020F0502020204030204" pitchFamily="34" charset="0"/>
              <a:cs typeface="Times New Roman" panose="02020603050405020304" pitchFamily="18" charset="0"/>
            </a:endParaRPr>
          </a:p>
          <a:p>
            <a:pPr marL="285750" indent="-285750">
              <a:lnSpc>
                <a:spcPct val="115000"/>
              </a:lnSpc>
              <a:spcBef>
                <a:spcPts val="0"/>
              </a:spcBef>
              <a:buFont typeface="Symbol" panose="05050102010706020507" pitchFamily="18" charset="2"/>
              <a:buChar char=""/>
            </a:pPr>
            <a:r>
              <a:rPr lang="en-US" sz="2000" dirty="0">
                <a:effectLst/>
                <a:ea typeface="Calibri" panose="020F0502020204030204" pitchFamily="34" charset="0"/>
                <a:cs typeface="Times New Roman" panose="02020603050405020304" pitchFamily="18" charset="0"/>
              </a:rPr>
              <a:t>TNCs seek</a:t>
            </a:r>
            <a:r>
              <a:rPr lang="en-US" sz="2000" dirty="0">
                <a:ea typeface="Calibri" panose="020F0502020204030204" pitchFamily="34" charset="0"/>
                <a:cs typeface="Times New Roman" panose="02020603050405020304" pitchFamily="18" charset="0"/>
              </a:rPr>
              <a:t> to expand labor supply w/o limit to drive down pay; use algorithmic pay-setting to reduce pay offers, find drivers’ reservation wages and punish driver who reject low pay offers.</a:t>
            </a:r>
            <a:endParaRPr lang="en-US" sz="2000" dirty="0">
              <a:effectLst/>
              <a:ea typeface="Calibri" panose="020F0502020204030204" pitchFamily="34" charset="0"/>
              <a:cs typeface="Times New Roman" panose="02020603050405020304" pitchFamily="18" charset="0"/>
            </a:endParaRPr>
          </a:p>
          <a:p>
            <a:pPr marL="0" indent="0">
              <a:lnSpc>
                <a:spcPct val="107000"/>
              </a:lnSpc>
              <a:spcBef>
                <a:spcPts val="0"/>
              </a:spcBef>
              <a:spcAft>
                <a:spcPts val="800"/>
              </a:spcAft>
              <a:buNone/>
            </a:pPr>
            <a:endParaRPr lang="en-US" sz="800" dirty="0">
              <a:effectLst/>
              <a:ea typeface="Calibri" panose="020F0502020204030204" pitchFamily="34" charset="0"/>
              <a:cs typeface="Times New Roman" panose="02020603050405020304" pitchFamily="18" charset="0"/>
            </a:endParaRPr>
          </a:p>
          <a:p>
            <a:pPr marL="285750" indent="-285750">
              <a:lnSpc>
                <a:spcPct val="107000"/>
              </a:lnSpc>
              <a:spcBef>
                <a:spcPts val="0"/>
              </a:spcBef>
              <a:spcAft>
                <a:spcPts val="800"/>
              </a:spcAft>
              <a:buFont typeface="Symbol" panose="05050102010706020507" pitchFamily="18" charset="2"/>
              <a:buChar char=""/>
            </a:pPr>
            <a:r>
              <a:rPr lang="en-US" sz="2000" dirty="0">
                <a:effectLst/>
                <a:ea typeface="Calibri" panose="020F0502020204030204" pitchFamily="34" charset="0"/>
                <a:cs typeface="Times New Roman" panose="02020603050405020304" pitchFamily="18" charset="0"/>
              </a:rPr>
              <a:t>In NYC, TNC </a:t>
            </a:r>
            <a:r>
              <a:rPr lang="en-US" sz="2000" dirty="0">
                <a:ea typeface="Calibri" panose="020F0502020204030204" pitchFamily="34" charset="0"/>
                <a:cs typeface="Times New Roman" panose="02020603050405020304" pitchFamily="18" charset="0"/>
              </a:rPr>
              <a:t>gross take rising much faster than driver pay; take rate up 10 ppts 2019-2024.</a:t>
            </a:r>
            <a:r>
              <a:rPr lang="en-US" sz="2000" dirty="0">
                <a:effectLst/>
                <a:ea typeface="Calibri" panose="020F0502020204030204" pitchFamily="34" charset="0"/>
                <a:cs typeface="Times New Roman" panose="02020603050405020304" pitchFamily="18" charset="0"/>
              </a:rPr>
              <a:t> </a:t>
            </a:r>
            <a:r>
              <a:rPr lang="en-US" sz="2000" dirty="0">
                <a:ea typeface="Calibri" panose="020F0502020204030204" pitchFamily="34" charset="0"/>
                <a:cs typeface="Times New Roman" panose="02020603050405020304" pitchFamily="18" charset="0"/>
              </a:rPr>
              <a:t>Rider demand has continued to recover (now back to 92% vs. 2019), demand strong in more price-sensitive outer </a:t>
            </a:r>
            <a:r>
              <a:rPr lang="en-US" sz="2000" dirty="0" err="1">
                <a:ea typeface="Calibri" panose="020F0502020204030204" pitchFamily="34" charset="0"/>
                <a:cs typeface="Times New Roman" panose="02020603050405020304" pitchFamily="18" charset="0"/>
              </a:rPr>
              <a:t>boros</a:t>
            </a:r>
            <a:r>
              <a:rPr lang="en-US" sz="2000" dirty="0">
                <a:ea typeface="Calibri" panose="020F0502020204030204" pitchFamily="34" charset="0"/>
                <a:cs typeface="Times New Roman" panose="02020603050405020304" pitchFamily="18" charset="0"/>
              </a:rPr>
              <a:t>.</a:t>
            </a:r>
            <a:endParaRPr lang="en-US" sz="2000" dirty="0">
              <a:effectLst/>
              <a:ea typeface="Calibri" panose="020F0502020204030204" pitchFamily="34" charset="0"/>
              <a:cs typeface="Times New Roman" panose="02020603050405020304" pitchFamily="18" charset="0"/>
            </a:endParaRPr>
          </a:p>
        </p:txBody>
      </p:sp>
      <p:sp>
        <p:nvSpPr>
          <p:cNvPr id="4" name="Date Placeholder 3">
            <a:extLst>
              <a:ext uri="{FF2B5EF4-FFF2-40B4-BE49-F238E27FC236}">
                <a16:creationId xmlns:a16="http://schemas.microsoft.com/office/drawing/2014/main" id="{21FBB273-86E9-46E2-AB96-E891E2977D7F}"/>
              </a:ext>
            </a:extLst>
          </p:cNvPr>
          <p:cNvSpPr>
            <a:spLocks noGrp="1"/>
          </p:cNvSpPr>
          <p:nvPr>
            <p:ph type="dt" sz="half" idx="10"/>
          </p:nvPr>
        </p:nvSpPr>
        <p:spPr/>
        <p:txBody>
          <a:bodyPr/>
          <a:lstStyle/>
          <a:p>
            <a:r>
              <a:rPr lang="en-US"/>
              <a:t>June 2025</a:t>
            </a:r>
          </a:p>
        </p:txBody>
      </p:sp>
      <p:sp>
        <p:nvSpPr>
          <p:cNvPr id="5" name="Footer Placeholder 4">
            <a:extLst>
              <a:ext uri="{FF2B5EF4-FFF2-40B4-BE49-F238E27FC236}">
                <a16:creationId xmlns:a16="http://schemas.microsoft.com/office/drawing/2014/main" id="{CB60145B-A9CC-4679-839E-8FFEDD9A5F25}"/>
              </a:ext>
            </a:extLst>
          </p:cNvPr>
          <p:cNvSpPr>
            <a:spLocks noGrp="1"/>
          </p:cNvSpPr>
          <p:nvPr>
            <p:ph type="ftr" sz="quarter" idx="11"/>
          </p:nvPr>
        </p:nvSpPr>
        <p:spPr/>
        <p:txBody>
          <a:bodyPr/>
          <a:lstStyle/>
          <a:p>
            <a:r>
              <a:rPr lang="en-US"/>
              <a:t>Parrott--Taking stock of driver pay regulation</a:t>
            </a:r>
          </a:p>
        </p:txBody>
      </p:sp>
      <p:sp>
        <p:nvSpPr>
          <p:cNvPr id="6" name="Slide Number Placeholder 5">
            <a:extLst>
              <a:ext uri="{FF2B5EF4-FFF2-40B4-BE49-F238E27FC236}">
                <a16:creationId xmlns:a16="http://schemas.microsoft.com/office/drawing/2014/main" id="{0EBE94B3-21F4-4508-9869-EB858C0A7B9A}"/>
              </a:ext>
            </a:extLst>
          </p:cNvPr>
          <p:cNvSpPr>
            <a:spLocks noGrp="1"/>
          </p:cNvSpPr>
          <p:nvPr>
            <p:ph type="sldNum" sz="quarter" idx="12"/>
          </p:nvPr>
        </p:nvSpPr>
        <p:spPr/>
        <p:txBody>
          <a:bodyPr/>
          <a:lstStyle/>
          <a:p>
            <a:fld id="{46BFA575-CEE2-4CA1-8725-655294505ED8}" type="slidenum">
              <a:rPr lang="en-US" smtClean="0"/>
              <a:t>16</a:t>
            </a:fld>
            <a:endParaRPr lang="en-US"/>
          </a:p>
        </p:txBody>
      </p:sp>
    </p:spTree>
    <p:extLst>
      <p:ext uri="{BB962C8B-B14F-4D97-AF65-F5344CB8AC3E}">
        <p14:creationId xmlns:p14="http://schemas.microsoft.com/office/powerpoint/2010/main" val="32149228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AAED3-317C-4C90-9CB5-3518C4F28329}"/>
              </a:ext>
            </a:extLst>
          </p:cNvPr>
          <p:cNvSpPr>
            <a:spLocks noGrp="1"/>
          </p:cNvSpPr>
          <p:nvPr>
            <p:ph type="title"/>
          </p:nvPr>
        </p:nvSpPr>
        <p:spPr>
          <a:xfrm>
            <a:off x="762000" y="1600200"/>
            <a:ext cx="7886700" cy="1676400"/>
          </a:xfrm>
          <a:solidFill>
            <a:srgbClr val="00B0F0"/>
          </a:solidFill>
        </p:spPr>
        <p:txBody>
          <a:bodyPr>
            <a:normAutofit/>
          </a:bodyPr>
          <a:lstStyle/>
          <a:p>
            <a:r>
              <a:rPr lang="en-US" sz="3600" b="1" dirty="0">
                <a:solidFill>
                  <a:schemeClr val="bg1"/>
                </a:solidFill>
              </a:rPr>
              <a:t>Appendix slides—2 slides on delivery worker pay, and additional detail on TNC challenges</a:t>
            </a:r>
          </a:p>
        </p:txBody>
      </p:sp>
      <p:sp>
        <p:nvSpPr>
          <p:cNvPr id="3" name="Content Placeholder 2">
            <a:extLst>
              <a:ext uri="{FF2B5EF4-FFF2-40B4-BE49-F238E27FC236}">
                <a16:creationId xmlns:a16="http://schemas.microsoft.com/office/drawing/2014/main" id="{0656FB31-7395-499E-8A80-99C2E2C68F8A}"/>
              </a:ext>
            </a:extLst>
          </p:cNvPr>
          <p:cNvSpPr>
            <a:spLocks noGrp="1"/>
          </p:cNvSpPr>
          <p:nvPr>
            <p:ph idx="1"/>
          </p:nvPr>
        </p:nvSpPr>
        <p:spPr>
          <a:xfrm>
            <a:off x="590550" y="1600200"/>
            <a:ext cx="7886700" cy="4351338"/>
          </a:xfrm>
        </p:spPr>
        <p:txBody>
          <a:bodyPr/>
          <a:lstStyle/>
          <a:p>
            <a:endParaRPr lang="en-US" dirty="0"/>
          </a:p>
          <a:p>
            <a:endParaRPr lang="en-US" dirty="0"/>
          </a:p>
          <a:p>
            <a:pPr marL="0" indent="0">
              <a:buNone/>
            </a:pPr>
            <a:endParaRPr lang="en-US" dirty="0"/>
          </a:p>
        </p:txBody>
      </p:sp>
      <p:sp>
        <p:nvSpPr>
          <p:cNvPr id="4" name="Date Placeholder 3">
            <a:extLst>
              <a:ext uri="{FF2B5EF4-FFF2-40B4-BE49-F238E27FC236}">
                <a16:creationId xmlns:a16="http://schemas.microsoft.com/office/drawing/2014/main" id="{4727A434-A45B-4C85-BC1E-B4EC5DF912FD}"/>
              </a:ext>
            </a:extLst>
          </p:cNvPr>
          <p:cNvSpPr>
            <a:spLocks noGrp="1"/>
          </p:cNvSpPr>
          <p:nvPr>
            <p:ph type="dt" sz="half" idx="10"/>
          </p:nvPr>
        </p:nvSpPr>
        <p:spPr/>
        <p:txBody>
          <a:bodyPr/>
          <a:lstStyle/>
          <a:p>
            <a:r>
              <a:rPr lang="en-US"/>
              <a:t>June 2025</a:t>
            </a:r>
          </a:p>
        </p:txBody>
      </p:sp>
      <p:sp>
        <p:nvSpPr>
          <p:cNvPr id="5" name="Footer Placeholder 4">
            <a:extLst>
              <a:ext uri="{FF2B5EF4-FFF2-40B4-BE49-F238E27FC236}">
                <a16:creationId xmlns:a16="http://schemas.microsoft.com/office/drawing/2014/main" id="{2145A958-8EAB-432F-8E7F-06C02EFE6896}"/>
              </a:ext>
            </a:extLst>
          </p:cNvPr>
          <p:cNvSpPr>
            <a:spLocks noGrp="1"/>
          </p:cNvSpPr>
          <p:nvPr>
            <p:ph type="ftr" sz="quarter" idx="11"/>
          </p:nvPr>
        </p:nvSpPr>
        <p:spPr/>
        <p:txBody>
          <a:bodyPr/>
          <a:lstStyle/>
          <a:p>
            <a:r>
              <a:rPr lang="en-US"/>
              <a:t>Parrott--Taking stock of driver pay regulation</a:t>
            </a:r>
          </a:p>
        </p:txBody>
      </p:sp>
      <p:sp>
        <p:nvSpPr>
          <p:cNvPr id="6" name="Slide Number Placeholder 5">
            <a:extLst>
              <a:ext uri="{FF2B5EF4-FFF2-40B4-BE49-F238E27FC236}">
                <a16:creationId xmlns:a16="http://schemas.microsoft.com/office/drawing/2014/main" id="{81791C49-482C-42DF-9108-1FE419677CB1}"/>
              </a:ext>
            </a:extLst>
          </p:cNvPr>
          <p:cNvSpPr>
            <a:spLocks noGrp="1"/>
          </p:cNvSpPr>
          <p:nvPr>
            <p:ph type="sldNum" sz="quarter" idx="12"/>
          </p:nvPr>
        </p:nvSpPr>
        <p:spPr/>
        <p:txBody>
          <a:bodyPr/>
          <a:lstStyle/>
          <a:p>
            <a:fld id="{46BFA575-CEE2-4CA1-8725-655294505ED8}" type="slidenum">
              <a:rPr lang="en-US" smtClean="0"/>
              <a:t>17</a:t>
            </a:fld>
            <a:endParaRPr lang="en-US"/>
          </a:p>
        </p:txBody>
      </p:sp>
    </p:spTree>
    <p:extLst>
      <p:ext uri="{BB962C8B-B14F-4D97-AF65-F5344CB8AC3E}">
        <p14:creationId xmlns:p14="http://schemas.microsoft.com/office/powerpoint/2010/main" val="7660512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D0AE36-DD22-4EB4-A387-CF549A68AF76}"/>
              </a:ext>
            </a:extLst>
          </p:cNvPr>
          <p:cNvSpPr>
            <a:spLocks noGrp="1"/>
          </p:cNvSpPr>
          <p:nvPr>
            <p:ph type="title"/>
          </p:nvPr>
        </p:nvSpPr>
        <p:spPr>
          <a:solidFill>
            <a:srgbClr val="00B0F0"/>
          </a:solidFill>
        </p:spPr>
        <p:txBody>
          <a:bodyPr>
            <a:normAutofit/>
          </a:bodyPr>
          <a:lstStyle/>
          <a:p>
            <a:r>
              <a:rPr lang="en-US" sz="2600" dirty="0">
                <a:solidFill>
                  <a:schemeClr val="bg1"/>
                </a:solidFill>
                <a:latin typeface="+mn-lt"/>
              </a:rPr>
              <a:t>After-expense hourly pay for TNC drivers greater than for DNC workers but tips higher for DNC workers, 2022</a:t>
            </a:r>
          </a:p>
        </p:txBody>
      </p:sp>
      <p:pic>
        <p:nvPicPr>
          <p:cNvPr id="7" name="Content Placeholder 6">
            <a:extLst>
              <a:ext uri="{FF2B5EF4-FFF2-40B4-BE49-F238E27FC236}">
                <a16:creationId xmlns:a16="http://schemas.microsoft.com/office/drawing/2014/main" id="{42B32F9E-2722-49AD-AE5D-42FCDEA48919}"/>
              </a:ext>
            </a:extLst>
          </p:cNvPr>
          <p:cNvPicPr>
            <a:picLocks noGrp="1" noChangeAspect="1"/>
          </p:cNvPicPr>
          <p:nvPr>
            <p:ph idx="1"/>
          </p:nvPr>
        </p:nvPicPr>
        <p:blipFill>
          <a:blip r:embed="rId2"/>
          <a:stretch>
            <a:fillRect/>
          </a:stretch>
        </p:blipFill>
        <p:spPr>
          <a:xfrm>
            <a:off x="1143000" y="2057401"/>
            <a:ext cx="6858000" cy="3581400"/>
          </a:xfrm>
          <a:prstGeom prst="rect">
            <a:avLst/>
          </a:prstGeom>
        </p:spPr>
      </p:pic>
      <p:sp>
        <p:nvSpPr>
          <p:cNvPr id="4" name="Date Placeholder 3">
            <a:extLst>
              <a:ext uri="{FF2B5EF4-FFF2-40B4-BE49-F238E27FC236}">
                <a16:creationId xmlns:a16="http://schemas.microsoft.com/office/drawing/2014/main" id="{2387357C-735A-449D-8C88-425CD7A5E19E}"/>
              </a:ext>
            </a:extLst>
          </p:cNvPr>
          <p:cNvSpPr>
            <a:spLocks noGrp="1"/>
          </p:cNvSpPr>
          <p:nvPr>
            <p:ph type="dt" sz="half" idx="10"/>
          </p:nvPr>
        </p:nvSpPr>
        <p:spPr/>
        <p:txBody>
          <a:bodyPr/>
          <a:lstStyle/>
          <a:p>
            <a:r>
              <a:rPr lang="en-US"/>
              <a:t>June 2025</a:t>
            </a:r>
          </a:p>
        </p:txBody>
      </p:sp>
      <p:sp>
        <p:nvSpPr>
          <p:cNvPr id="5" name="Footer Placeholder 4">
            <a:extLst>
              <a:ext uri="{FF2B5EF4-FFF2-40B4-BE49-F238E27FC236}">
                <a16:creationId xmlns:a16="http://schemas.microsoft.com/office/drawing/2014/main" id="{D8B948C8-B4A8-4E6B-AD99-11EEDC7361E5}"/>
              </a:ext>
            </a:extLst>
          </p:cNvPr>
          <p:cNvSpPr>
            <a:spLocks noGrp="1"/>
          </p:cNvSpPr>
          <p:nvPr>
            <p:ph type="ftr" sz="quarter" idx="11"/>
          </p:nvPr>
        </p:nvSpPr>
        <p:spPr/>
        <p:txBody>
          <a:bodyPr/>
          <a:lstStyle/>
          <a:p>
            <a:r>
              <a:rPr lang="en-US"/>
              <a:t>Parrott--Economic situation of NYC delivery workers</a:t>
            </a:r>
          </a:p>
        </p:txBody>
      </p:sp>
      <p:sp>
        <p:nvSpPr>
          <p:cNvPr id="6" name="Slide Number Placeholder 5">
            <a:extLst>
              <a:ext uri="{FF2B5EF4-FFF2-40B4-BE49-F238E27FC236}">
                <a16:creationId xmlns:a16="http://schemas.microsoft.com/office/drawing/2014/main" id="{76F5FC54-ADF2-4E22-A5E5-E2C23EEA7A84}"/>
              </a:ext>
            </a:extLst>
          </p:cNvPr>
          <p:cNvSpPr>
            <a:spLocks noGrp="1"/>
          </p:cNvSpPr>
          <p:nvPr>
            <p:ph type="sldNum" sz="quarter" idx="12"/>
          </p:nvPr>
        </p:nvSpPr>
        <p:spPr/>
        <p:txBody>
          <a:bodyPr/>
          <a:lstStyle/>
          <a:p>
            <a:fld id="{46BFA575-CEE2-4CA1-8725-655294505ED8}" type="slidenum">
              <a:rPr lang="en-US" smtClean="0"/>
              <a:t>18</a:t>
            </a:fld>
            <a:endParaRPr lang="en-US"/>
          </a:p>
        </p:txBody>
      </p:sp>
      <p:sp>
        <p:nvSpPr>
          <p:cNvPr id="8" name="TextBox 7">
            <a:extLst>
              <a:ext uri="{FF2B5EF4-FFF2-40B4-BE49-F238E27FC236}">
                <a16:creationId xmlns:a16="http://schemas.microsoft.com/office/drawing/2014/main" id="{F6A0274A-15EC-42C1-B5A2-D553811D9BDF}"/>
              </a:ext>
            </a:extLst>
          </p:cNvPr>
          <p:cNvSpPr txBox="1"/>
          <p:nvPr/>
        </p:nvSpPr>
        <p:spPr>
          <a:xfrm>
            <a:off x="685800" y="5791200"/>
            <a:ext cx="8001000" cy="369332"/>
          </a:xfrm>
          <a:prstGeom prst="rect">
            <a:avLst/>
          </a:prstGeom>
          <a:noFill/>
        </p:spPr>
        <p:txBody>
          <a:bodyPr wrap="square" rtlCol="0">
            <a:spAutoFit/>
          </a:bodyPr>
          <a:lstStyle/>
          <a:p>
            <a:r>
              <a:rPr lang="en-US" sz="1100" i="1" dirty="0"/>
              <a:t>Source: Jacobs, Reich, </a:t>
            </a:r>
            <a:r>
              <a:rPr lang="en-US" sz="1100" i="1" dirty="0" err="1"/>
              <a:t>Challenor</a:t>
            </a:r>
            <a:r>
              <a:rPr lang="en-US" sz="1100" i="1" dirty="0"/>
              <a:t> and </a:t>
            </a:r>
            <a:r>
              <a:rPr lang="en-US" sz="1100" i="1" dirty="0" err="1"/>
              <a:t>Farmand</a:t>
            </a:r>
            <a:r>
              <a:rPr lang="en-US" sz="1100" i="1" dirty="0"/>
              <a:t>, Gig Passenger and Delivery Driver Pay in Five Metro Areas, UCB Labor Center, May 2024</a:t>
            </a:r>
            <a:r>
              <a:rPr lang="en-US" i="1" dirty="0"/>
              <a:t> </a:t>
            </a:r>
          </a:p>
        </p:txBody>
      </p:sp>
    </p:spTree>
    <p:extLst>
      <p:ext uri="{BB962C8B-B14F-4D97-AF65-F5344CB8AC3E}">
        <p14:creationId xmlns:p14="http://schemas.microsoft.com/office/powerpoint/2010/main" val="42141479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824B8-FA49-4A13-A821-06F91EF771C3}"/>
              </a:ext>
            </a:extLst>
          </p:cNvPr>
          <p:cNvSpPr>
            <a:spLocks noGrp="1"/>
          </p:cNvSpPr>
          <p:nvPr>
            <p:ph type="title"/>
          </p:nvPr>
        </p:nvSpPr>
        <p:spPr>
          <a:xfrm>
            <a:off x="457200" y="273050"/>
            <a:ext cx="8077200" cy="869950"/>
          </a:xfrm>
          <a:solidFill>
            <a:srgbClr val="00B0F0"/>
          </a:solidFill>
        </p:spPr>
        <p:txBody>
          <a:bodyPr>
            <a:noAutofit/>
          </a:bodyPr>
          <a:lstStyle/>
          <a:p>
            <a:r>
              <a:rPr lang="en-US" sz="2800" b="0" dirty="0">
                <a:solidFill>
                  <a:schemeClr val="bg1"/>
                </a:solidFill>
                <a:latin typeface="+mn-lt"/>
              </a:rPr>
              <a:t>Two big takeaways from the 1</a:t>
            </a:r>
            <a:r>
              <a:rPr lang="en-US" sz="2800" b="0" baseline="30000" dirty="0">
                <a:solidFill>
                  <a:schemeClr val="bg1"/>
                </a:solidFill>
                <a:latin typeface="+mn-lt"/>
              </a:rPr>
              <a:t>st</a:t>
            </a:r>
            <a:r>
              <a:rPr lang="en-US" sz="2800" b="0" dirty="0">
                <a:solidFill>
                  <a:schemeClr val="bg1"/>
                </a:solidFill>
                <a:latin typeface="+mn-lt"/>
              </a:rPr>
              <a:t> year of NYC restaurant delivery worker pay standard</a:t>
            </a:r>
          </a:p>
        </p:txBody>
      </p:sp>
      <p:sp>
        <p:nvSpPr>
          <p:cNvPr id="4" name="Text Placeholder 3">
            <a:extLst>
              <a:ext uri="{FF2B5EF4-FFF2-40B4-BE49-F238E27FC236}">
                <a16:creationId xmlns:a16="http://schemas.microsoft.com/office/drawing/2014/main" id="{AEAE25CC-1BC2-44EF-9069-D89515A33982}"/>
              </a:ext>
            </a:extLst>
          </p:cNvPr>
          <p:cNvSpPr>
            <a:spLocks noGrp="1"/>
          </p:cNvSpPr>
          <p:nvPr>
            <p:ph type="body" sz="half" idx="2"/>
          </p:nvPr>
        </p:nvSpPr>
        <p:spPr>
          <a:xfrm>
            <a:off x="457200" y="1219200"/>
            <a:ext cx="3124200" cy="4648199"/>
          </a:xfrm>
        </p:spPr>
        <p:txBody>
          <a:bodyPr>
            <a:normAutofit/>
          </a:bodyPr>
          <a:lstStyle/>
          <a:p>
            <a:pPr marL="285750" indent="-285750">
              <a:buFont typeface="Arial" panose="020B0604020202020204" pitchFamily="34" charset="0"/>
              <a:buChar char="•"/>
            </a:pPr>
            <a:r>
              <a:rPr lang="en-US" sz="2000" dirty="0"/>
              <a:t>Pay per delivery has doubled (from $4 to $8) since the pay standard took effect Dec. ‘23, while DNC gross take was $1 per delivery less in Q4 ‘24 vs. Q1-Q3 ’23.</a:t>
            </a:r>
          </a:p>
          <a:p>
            <a:pPr marL="285750" indent="-285750">
              <a:buFont typeface="Arial" panose="020B0604020202020204" pitchFamily="34" charset="0"/>
              <a:buChar char="•"/>
            </a:pPr>
            <a:r>
              <a:rPr lang="en-US" sz="2000" dirty="0"/>
              <a:t>However, DNCs are adapting to the standard, tightly controlling access to the app, and over course of ‘24, pay per delivery declined while gross take quickly recovered back to early ‘22 levels.</a:t>
            </a:r>
          </a:p>
        </p:txBody>
      </p:sp>
      <p:sp>
        <p:nvSpPr>
          <p:cNvPr id="5" name="Date Placeholder 4">
            <a:extLst>
              <a:ext uri="{FF2B5EF4-FFF2-40B4-BE49-F238E27FC236}">
                <a16:creationId xmlns:a16="http://schemas.microsoft.com/office/drawing/2014/main" id="{7B45B34E-60C5-460F-86AF-226BBB5E9CC3}"/>
              </a:ext>
            </a:extLst>
          </p:cNvPr>
          <p:cNvSpPr>
            <a:spLocks noGrp="1"/>
          </p:cNvSpPr>
          <p:nvPr>
            <p:ph type="dt" sz="half" idx="10"/>
          </p:nvPr>
        </p:nvSpPr>
        <p:spPr/>
        <p:txBody>
          <a:bodyPr/>
          <a:lstStyle/>
          <a:p>
            <a:r>
              <a:rPr lang="en-US"/>
              <a:t>June 2025</a:t>
            </a:r>
          </a:p>
        </p:txBody>
      </p:sp>
      <p:sp>
        <p:nvSpPr>
          <p:cNvPr id="6" name="Footer Placeholder 5">
            <a:extLst>
              <a:ext uri="{FF2B5EF4-FFF2-40B4-BE49-F238E27FC236}">
                <a16:creationId xmlns:a16="http://schemas.microsoft.com/office/drawing/2014/main" id="{E7239C43-820D-4E81-8CC1-A2EF0CFB70EB}"/>
              </a:ext>
            </a:extLst>
          </p:cNvPr>
          <p:cNvSpPr>
            <a:spLocks noGrp="1"/>
          </p:cNvSpPr>
          <p:nvPr>
            <p:ph type="ftr" sz="quarter" idx="11"/>
          </p:nvPr>
        </p:nvSpPr>
        <p:spPr/>
        <p:txBody>
          <a:bodyPr/>
          <a:lstStyle/>
          <a:p>
            <a:r>
              <a:rPr lang="en-US"/>
              <a:t>Parrott--Economic situation of NYC delivery workers</a:t>
            </a:r>
          </a:p>
        </p:txBody>
      </p:sp>
      <p:sp>
        <p:nvSpPr>
          <p:cNvPr id="7" name="Slide Number Placeholder 6">
            <a:extLst>
              <a:ext uri="{FF2B5EF4-FFF2-40B4-BE49-F238E27FC236}">
                <a16:creationId xmlns:a16="http://schemas.microsoft.com/office/drawing/2014/main" id="{01F209E6-AC41-4029-9FD1-7CDEA236A4F0}"/>
              </a:ext>
            </a:extLst>
          </p:cNvPr>
          <p:cNvSpPr>
            <a:spLocks noGrp="1"/>
          </p:cNvSpPr>
          <p:nvPr>
            <p:ph type="sldNum" sz="quarter" idx="12"/>
          </p:nvPr>
        </p:nvSpPr>
        <p:spPr/>
        <p:txBody>
          <a:bodyPr/>
          <a:lstStyle/>
          <a:p>
            <a:fld id="{B330FB8B-015B-4BB6-AD14-7BEA45E4DF49}" type="slidenum">
              <a:rPr lang="en-US" smtClean="0"/>
              <a:t>19</a:t>
            </a:fld>
            <a:endParaRPr lang="en-US"/>
          </a:p>
        </p:txBody>
      </p:sp>
      <p:pic>
        <p:nvPicPr>
          <p:cNvPr id="8" name="Content Placeholder 6">
            <a:extLst>
              <a:ext uri="{FF2B5EF4-FFF2-40B4-BE49-F238E27FC236}">
                <a16:creationId xmlns:a16="http://schemas.microsoft.com/office/drawing/2014/main" id="{BDF881B9-A32F-4853-A23B-19318B66022E}"/>
              </a:ext>
            </a:extLst>
          </p:cNvPr>
          <p:cNvPicPr>
            <a:picLocks noGrp="1" noChangeAspect="1"/>
          </p:cNvPicPr>
          <p:nvPr>
            <p:ph idx="1"/>
          </p:nvPr>
        </p:nvPicPr>
        <p:blipFill>
          <a:blip r:embed="rId2"/>
          <a:stretch>
            <a:fillRect/>
          </a:stretch>
        </p:blipFill>
        <p:spPr>
          <a:xfrm>
            <a:off x="3675458" y="1661180"/>
            <a:ext cx="4909455" cy="3139419"/>
          </a:xfrm>
          <a:prstGeom prst="rect">
            <a:avLst/>
          </a:prstGeom>
        </p:spPr>
      </p:pic>
    </p:spTree>
    <p:extLst>
      <p:ext uri="{BB962C8B-B14F-4D97-AF65-F5344CB8AC3E}">
        <p14:creationId xmlns:p14="http://schemas.microsoft.com/office/powerpoint/2010/main" val="41888703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FE35F-3713-4328-BFC5-4409172CFA84}"/>
              </a:ext>
            </a:extLst>
          </p:cNvPr>
          <p:cNvSpPr>
            <a:spLocks noGrp="1"/>
          </p:cNvSpPr>
          <p:nvPr>
            <p:ph type="title"/>
          </p:nvPr>
        </p:nvSpPr>
        <p:spPr>
          <a:xfrm>
            <a:off x="628650" y="365125"/>
            <a:ext cx="7886700" cy="930275"/>
          </a:xfrm>
          <a:solidFill>
            <a:srgbClr val="00B0F0"/>
          </a:solidFill>
        </p:spPr>
        <p:txBody>
          <a:bodyPr>
            <a:normAutofit fontScale="90000"/>
          </a:bodyPr>
          <a:lstStyle/>
          <a:p>
            <a:pPr algn="ctr"/>
            <a:br>
              <a:rPr lang="en-US" dirty="0">
                <a:solidFill>
                  <a:schemeClr val="bg1"/>
                </a:solidFill>
              </a:rPr>
            </a:br>
            <a:r>
              <a:rPr lang="en-US" sz="4000" dirty="0">
                <a:solidFill>
                  <a:schemeClr val="bg1"/>
                </a:solidFill>
                <a:latin typeface="+mn-lt"/>
              </a:rPr>
              <a:t>Overview</a:t>
            </a:r>
            <a:br>
              <a:rPr lang="en-US" dirty="0">
                <a:solidFill>
                  <a:schemeClr val="bg1"/>
                </a:solidFill>
              </a:rPr>
            </a:br>
            <a:endParaRPr lang="en-US" dirty="0">
              <a:solidFill>
                <a:schemeClr val="bg1"/>
              </a:solidFill>
            </a:endParaRPr>
          </a:p>
        </p:txBody>
      </p:sp>
      <p:sp>
        <p:nvSpPr>
          <p:cNvPr id="4" name="Date Placeholder 3">
            <a:extLst>
              <a:ext uri="{FF2B5EF4-FFF2-40B4-BE49-F238E27FC236}">
                <a16:creationId xmlns:a16="http://schemas.microsoft.com/office/drawing/2014/main" id="{81CB3265-E74C-4F53-A0B6-0C1D5F6A614E}"/>
              </a:ext>
            </a:extLst>
          </p:cNvPr>
          <p:cNvSpPr>
            <a:spLocks noGrp="1"/>
          </p:cNvSpPr>
          <p:nvPr>
            <p:ph type="dt" sz="half" idx="10"/>
          </p:nvPr>
        </p:nvSpPr>
        <p:spPr/>
        <p:txBody>
          <a:bodyPr/>
          <a:lstStyle/>
          <a:p>
            <a:r>
              <a:rPr lang="en-US"/>
              <a:t>June 2025</a:t>
            </a:r>
          </a:p>
        </p:txBody>
      </p:sp>
      <p:sp>
        <p:nvSpPr>
          <p:cNvPr id="5" name="Footer Placeholder 4">
            <a:extLst>
              <a:ext uri="{FF2B5EF4-FFF2-40B4-BE49-F238E27FC236}">
                <a16:creationId xmlns:a16="http://schemas.microsoft.com/office/drawing/2014/main" id="{0D0DC508-C6F1-46F4-9B3A-676015E0DDCA}"/>
              </a:ext>
            </a:extLst>
          </p:cNvPr>
          <p:cNvSpPr>
            <a:spLocks noGrp="1"/>
          </p:cNvSpPr>
          <p:nvPr>
            <p:ph type="ftr" sz="quarter" idx="11"/>
          </p:nvPr>
        </p:nvSpPr>
        <p:spPr/>
        <p:txBody>
          <a:bodyPr/>
          <a:lstStyle/>
          <a:p>
            <a:r>
              <a:rPr lang="en-US"/>
              <a:t>Parrott--Taking stock of driver pay regulation</a:t>
            </a:r>
          </a:p>
        </p:txBody>
      </p:sp>
      <p:sp>
        <p:nvSpPr>
          <p:cNvPr id="6" name="Slide Number Placeholder 5">
            <a:extLst>
              <a:ext uri="{FF2B5EF4-FFF2-40B4-BE49-F238E27FC236}">
                <a16:creationId xmlns:a16="http://schemas.microsoft.com/office/drawing/2014/main" id="{E02A1D14-E6FC-4389-A756-398F1294C211}"/>
              </a:ext>
            </a:extLst>
          </p:cNvPr>
          <p:cNvSpPr>
            <a:spLocks noGrp="1"/>
          </p:cNvSpPr>
          <p:nvPr>
            <p:ph type="sldNum" sz="quarter" idx="12"/>
          </p:nvPr>
        </p:nvSpPr>
        <p:spPr/>
        <p:txBody>
          <a:bodyPr/>
          <a:lstStyle/>
          <a:p>
            <a:fld id="{46BFA575-CEE2-4CA1-8725-655294505ED8}" type="slidenum">
              <a:rPr lang="en-US" smtClean="0"/>
              <a:t>2</a:t>
            </a:fld>
            <a:endParaRPr lang="en-US"/>
          </a:p>
        </p:txBody>
      </p:sp>
      <p:sp>
        <p:nvSpPr>
          <p:cNvPr id="8" name="Content Placeholder 7">
            <a:extLst>
              <a:ext uri="{FF2B5EF4-FFF2-40B4-BE49-F238E27FC236}">
                <a16:creationId xmlns:a16="http://schemas.microsoft.com/office/drawing/2014/main" id="{61D64D75-2B09-743D-35CD-30C49F9AF477}"/>
              </a:ext>
            </a:extLst>
          </p:cNvPr>
          <p:cNvSpPr>
            <a:spLocks noGrp="1"/>
          </p:cNvSpPr>
          <p:nvPr>
            <p:ph idx="1"/>
          </p:nvPr>
        </p:nvSpPr>
        <p:spPr>
          <a:xfrm>
            <a:off x="628650" y="1600200"/>
            <a:ext cx="7886700" cy="4576763"/>
          </a:xfrm>
        </p:spPr>
        <p:txBody>
          <a:bodyPr>
            <a:normAutofit fontScale="92500" lnSpcReduction="20000"/>
          </a:bodyPr>
          <a:lstStyle/>
          <a:p>
            <a:pPr marL="285750" indent="-285750">
              <a:lnSpc>
                <a:spcPct val="107000"/>
              </a:lnSpc>
              <a:spcBef>
                <a:spcPts val="0"/>
              </a:spcBef>
              <a:buFont typeface="Symbol" panose="05050102010706020507" pitchFamily="18" charset="2"/>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Rideshare (or Transportation Network Company, TNC) drivers are independent contractors w/o employee labor standard or safety net protections, or the right to collectively bargain.</a:t>
            </a:r>
          </a:p>
          <a:p>
            <a:pPr marL="285750" indent="-285750">
              <a:lnSpc>
                <a:spcPct val="107000"/>
              </a:lnSpc>
              <a:spcBef>
                <a:spcPts val="0"/>
              </a:spcBef>
              <a:buFont typeface="Symbol" panose="05050102010706020507" pitchFamily="18" charset="2"/>
              <a:buChar char=""/>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07000"/>
              </a:lnSpc>
              <a:spcBef>
                <a:spcPts val="0"/>
              </a:spcBef>
              <a:buFont typeface="Symbol" panose="05050102010706020507" pitchFamily="18" charset="2"/>
              <a:buChar char=""/>
            </a:pPr>
            <a:r>
              <a:rPr lang="en-US" sz="2400" dirty="0" err="1">
                <a:latin typeface="Calibri" panose="020F0502020204030204" pitchFamily="34" charset="0"/>
                <a:ea typeface="Calibri" panose="020F0502020204030204" pitchFamily="34" charset="0"/>
                <a:cs typeface="Times New Roman" panose="02020603050405020304" pitchFamily="18" charset="0"/>
              </a:rPr>
              <a:t>Du</a:t>
            </a:r>
            <a:r>
              <a:rPr lang="en-US" sz="2400" dirty="0" err="1">
                <a:effectLst/>
                <a:latin typeface="Calibri" panose="020F0502020204030204" pitchFamily="34" charset="0"/>
                <a:ea typeface="Calibri" panose="020F0502020204030204" pitchFamily="34" charset="0"/>
                <a:cs typeface="Times New Roman" panose="02020603050405020304" pitchFamily="18" charset="0"/>
              </a:rPr>
              <a:t>opsonistic</a:t>
            </a:r>
            <a:r>
              <a:rPr lang="en-US" sz="2400" dirty="0">
                <a:effectLst/>
                <a:latin typeface="Calibri" panose="020F0502020204030204" pitchFamily="34" charset="0"/>
                <a:ea typeface="Calibri" panose="020F0502020204030204" pitchFamily="34" charset="0"/>
                <a:cs typeface="Times New Roman" panose="02020603050405020304" pitchFamily="18" charset="0"/>
              </a:rPr>
              <a:t> TNC labor market: labor pool w/ limited employment options and high degree of management control over pay and access to work.</a:t>
            </a:r>
          </a:p>
          <a:p>
            <a:pPr marL="285750" indent="-285750">
              <a:lnSpc>
                <a:spcPct val="107000"/>
              </a:lnSpc>
              <a:spcBef>
                <a:spcPts val="0"/>
              </a:spcBef>
              <a:buFont typeface="Symbol" panose="05050102010706020507" pitchFamily="18" charset="2"/>
              <a:buChar char=""/>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07000"/>
              </a:lnSpc>
              <a:spcBef>
                <a:spcPts val="0"/>
              </a:spcBef>
              <a:buFont typeface="Symbol" panose="05050102010706020507" pitchFamily="18" charset="2"/>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After a decade in which TNCs have largely saturated large urban markets, what is the status of regulating pay and working conditions?</a:t>
            </a:r>
          </a:p>
          <a:p>
            <a:pPr marL="0" indent="0">
              <a:lnSpc>
                <a:spcPct val="107000"/>
              </a:lnSpc>
              <a:spcBef>
                <a:spcPts val="0"/>
              </a:spcBef>
              <a:buNone/>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07000"/>
              </a:lnSpc>
              <a:spcBef>
                <a:spcPts val="0"/>
              </a:spcBef>
              <a:buFont typeface="Symbol" panose="05050102010706020507" pitchFamily="18" charset="2"/>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Short answer: effective regulation has been limited and there are substantial obstacles to improving pay for many drivers.</a:t>
            </a:r>
          </a:p>
          <a:p>
            <a:pPr marL="457200" marR="0" indent="0">
              <a:lnSpc>
                <a:spcPct val="107000"/>
              </a:lnSpc>
              <a:spcBef>
                <a:spcPts val="0"/>
              </a:spcBef>
              <a:spcAft>
                <a:spcPts val="800"/>
              </a:spcAft>
              <a:buNone/>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7743611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20CE7B-0005-4353-B14B-F202018B7544}"/>
              </a:ext>
            </a:extLst>
          </p:cNvPr>
          <p:cNvSpPr>
            <a:spLocks noGrp="1"/>
          </p:cNvSpPr>
          <p:nvPr>
            <p:ph type="title"/>
          </p:nvPr>
        </p:nvSpPr>
        <p:spPr>
          <a:xfrm>
            <a:off x="628650" y="365125"/>
            <a:ext cx="7886700" cy="777875"/>
          </a:xfrm>
          <a:solidFill>
            <a:srgbClr val="00B0F0"/>
          </a:solidFill>
        </p:spPr>
        <p:txBody>
          <a:bodyPr>
            <a:normAutofit/>
          </a:bodyPr>
          <a:lstStyle/>
          <a:p>
            <a:r>
              <a:rPr lang="en-US" sz="3200" dirty="0">
                <a:solidFill>
                  <a:schemeClr val="bg1"/>
                </a:solidFill>
                <a:latin typeface="+mn-lt"/>
              </a:rPr>
              <a:t>NYC lockouts and TLC-proposed restrictions</a:t>
            </a:r>
          </a:p>
        </p:txBody>
      </p:sp>
      <p:sp>
        <p:nvSpPr>
          <p:cNvPr id="3" name="Content Placeholder 2">
            <a:extLst>
              <a:ext uri="{FF2B5EF4-FFF2-40B4-BE49-F238E27FC236}">
                <a16:creationId xmlns:a16="http://schemas.microsoft.com/office/drawing/2014/main" id="{0FDC35BB-F524-4C3A-B0C1-1E605F00CAC0}"/>
              </a:ext>
            </a:extLst>
          </p:cNvPr>
          <p:cNvSpPr>
            <a:spLocks noGrp="1"/>
          </p:cNvSpPr>
          <p:nvPr>
            <p:ph idx="1"/>
          </p:nvPr>
        </p:nvSpPr>
        <p:spPr>
          <a:xfrm>
            <a:off x="628650" y="1371600"/>
            <a:ext cx="7886700" cy="4805363"/>
          </a:xfrm>
        </p:spPr>
        <p:txBody>
          <a:bodyPr>
            <a:normAutofit/>
          </a:bodyPr>
          <a:lstStyle/>
          <a:p>
            <a:r>
              <a:rPr lang="en-US" sz="2200" dirty="0"/>
              <a:t>To incentivize TNCs to self-regulate driver supply in light of consumer demand, original pay standard put </a:t>
            </a:r>
            <a:r>
              <a:rPr lang="en-US" sz="2200" b="1" dirty="0"/>
              <a:t>utilization rate</a:t>
            </a:r>
            <a:r>
              <a:rPr lang="en-US" sz="2200" dirty="0"/>
              <a:t> </a:t>
            </a:r>
            <a:r>
              <a:rPr lang="en-US" sz="2200" b="1" dirty="0"/>
              <a:t>(UR)</a:t>
            </a:r>
            <a:r>
              <a:rPr lang="en-US" sz="2200" dirty="0"/>
              <a:t> in the per minute and per mile pay components.</a:t>
            </a:r>
          </a:p>
          <a:p>
            <a:r>
              <a:rPr lang="en-US" sz="2200" dirty="0"/>
              <a:t>TLC didn’t adjust UR until main drivers’ group pushed for updating beginning in 2023 (UR had fallen from 0.58 to 0.53-0.54 range).</a:t>
            </a:r>
          </a:p>
          <a:p>
            <a:r>
              <a:rPr lang="en-US" sz="2200" dirty="0"/>
              <a:t>To manipulate measured UR in 2024, TNCs began logging drivers off in the middle of a shift or preventing log-on.</a:t>
            </a:r>
          </a:p>
          <a:p>
            <a:r>
              <a:rPr lang="en-US" sz="2200" dirty="0"/>
              <a:t>Press coverage of hardships drivers experienced from lockouts; Bloomberg reporters developed a </a:t>
            </a:r>
            <a:r>
              <a:rPr lang="en-US" sz="2200" dirty="0" err="1"/>
              <a:t>What’sApp</a:t>
            </a:r>
            <a:r>
              <a:rPr lang="en-US" sz="2200" dirty="0"/>
              <a:t> tip line to document lockouts, generating 5300 screenshots. </a:t>
            </a:r>
            <a:r>
              <a:rPr lang="en-US" sz="1600" dirty="0">
                <a:hlinkClick r:id="rId2"/>
              </a:rPr>
              <a:t>https://www.bloomberg.com/graphics/2024-uber-lyft-nyc-drivers-pay-lockouts/</a:t>
            </a:r>
            <a:endParaRPr lang="en-US" sz="1600" dirty="0"/>
          </a:p>
          <a:p>
            <a:r>
              <a:rPr lang="en-US" sz="2200" dirty="0"/>
              <a:t>To restrict lockouts, TLC has proposed that the TNCs provide 72-hours’ notice to any driver, and that once on the app, drivers not be logged off  mid-shift.</a:t>
            </a:r>
          </a:p>
          <a:p>
            <a:endParaRPr lang="en-US" sz="2400" dirty="0"/>
          </a:p>
        </p:txBody>
      </p:sp>
      <p:sp>
        <p:nvSpPr>
          <p:cNvPr id="4" name="Date Placeholder 3">
            <a:extLst>
              <a:ext uri="{FF2B5EF4-FFF2-40B4-BE49-F238E27FC236}">
                <a16:creationId xmlns:a16="http://schemas.microsoft.com/office/drawing/2014/main" id="{CED50B2A-717D-43D5-8326-913FD77957E1}"/>
              </a:ext>
            </a:extLst>
          </p:cNvPr>
          <p:cNvSpPr>
            <a:spLocks noGrp="1"/>
          </p:cNvSpPr>
          <p:nvPr>
            <p:ph type="dt" sz="half" idx="10"/>
          </p:nvPr>
        </p:nvSpPr>
        <p:spPr/>
        <p:txBody>
          <a:bodyPr/>
          <a:lstStyle/>
          <a:p>
            <a:r>
              <a:rPr lang="en-US"/>
              <a:t>June 2025</a:t>
            </a:r>
          </a:p>
        </p:txBody>
      </p:sp>
      <p:sp>
        <p:nvSpPr>
          <p:cNvPr id="5" name="Footer Placeholder 4">
            <a:extLst>
              <a:ext uri="{FF2B5EF4-FFF2-40B4-BE49-F238E27FC236}">
                <a16:creationId xmlns:a16="http://schemas.microsoft.com/office/drawing/2014/main" id="{E29D259A-DB62-4702-B6A5-C709250FCF5C}"/>
              </a:ext>
            </a:extLst>
          </p:cNvPr>
          <p:cNvSpPr>
            <a:spLocks noGrp="1"/>
          </p:cNvSpPr>
          <p:nvPr>
            <p:ph type="ftr" sz="quarter" idx="11"/>
          </p:nvPr>
        </p:nvSpPr>
        <p:spPr/>
        <p:txBody>
          <a:bodyPr/>
          <a:lstStyle/>
          <a:p>
            <a:r>
              <a:rPr lang="en-US"/>
              <a:t>Parrott--Taking stock of driver pay regulation</a:t>
            </a:r>
          </a:p>
        </p:txBody>
      </p:sp>
      <p:sp>
        <p:nvSpPr>
          <p:cNvPr id="6" name="Slide Number Placeholder 5">
            <a:extLst>
              <a:ext uri="{FF2B5EF4-FFF2-40B4-BE49-F238E27FC236}">
                <a16:creationId xmlns:a16="http://schemas.microsoft.com/office/drawing/2014/main" id="{751007F0-7B15-4927-B8F6-9DAB6DA196B1}"/>
              </a:ext>
            </a:extLst>
          </p:cNvPr>
          <p:cNvSpPr>
            <a:spLocks noGrp="1"/>
          </p:cNvSpPr>
          <p:nvPr>
            <p:ph type="sldNum" sz="quarter" idx="12"/>
          </p:nvPr>
        </p:nvSpPr>
        <p:spPr/>
        <p:txBody>
          <a:bodyPr/>
          <a:lstStyle/>
          <a:p>
            <a:fld id="{46BFA575-CEE2-4CA1-8725-655294505ED8}" type="slidenum">
              <a:rPr lang="en-US" smtClean="0"/>
              <a:t>20</a:t>
            </a:fld>
            <a:endParaRPr lang="en-US"/>
          </a:p>
        </p:txBody>
      </p:sp>
    </p:spTree>
    <p:extLst>
      <p:ext uri="{BB962C8B-B14F-4D97-AF65-F5344CB8AC3E}">
        <p14:creationId xmlns:p14="http://schemas.microsoft.com/office/powerpoint/2010/main" val="38718966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004F43-B46A-40D1-A021-A074C2A65A89}"/>
              </a:ext>
            </a:extLst>
          </p:cNvPr>
          <p:cNvSpPr>
            <a:spLocks noGrp="1"/>
          </p:cNvSpPr>
          <p:nvPr>
            <p:ph type="title"/>
          </p:nvPr>
        </p:nvSpPr>
        <p:spPr>
          <a:xfrm>
            <a:off x="628650" y="365125"/>
            <a:ext cx="7886700" cy="854075"/>
          </a:xfrm>
          <a:solidFill>
            <a:srgbClr val="00B0F0"/>
          </a:solidFill>
        </p:spPr>
        <p:txBody>
          <a:bodyPr>
            <a:normAutofit/>
          </a:bodyPr>
          <a:lstStyle/>
          <a:p>
            <a:r>
              <a:rPr lang="en-US" sz="3600" dirty="0">
                <a:solidFill>
                  <a:schemeClr val="bg1"/>
                </a:solidFill>
                <a:latin typeface="+mn-lt"/>
              </a:rPr>
              <a:t>Limiting labor supply</a:t>
            </a:r>
          </a:p>
        </p:txBody>
      </p:sp>
      <p:sp>
        <p:nvSpPr>
          <p:cNvPr id="3" name="Content Placeholder 2">
            <a:extLst>
              <a:ext uri="{FF2B5EF4-FFF2-40B4-BE49-F238E27FC236}">
                <a16:creationId xmlns:a16="http://schemas.microsoft.com/office/drawing/2014/main" id="{A0122074-1C77-4F8C-86E5-5AA79EF5D943}"/>
              </a:ext>
            </a:extLst>
          </p:cNvPr>
          <p:cNvSpPr>
            <a:spLocks noGrp="1"/>
          </p:cNvSpPr>
          <p:nvPr>
            <p:ph idx="1"/>
          </p:nvPr>
        </p:nvSpPr>
        <p:spPr>
          <a:xfrm>
            <a:off x="628650" y="1447800"/>
            <a:ext cx="7886700" cy="4729163"/>
          </a:xfrm>
        </p:spPr>
        <p:txBody>
          <a:bodyPr/>
          <a:lstStyle/>
          <a:p>
            <a:r>
              <a:rPr lang="en-US" sz="2600" dirty="0"/>
              <a:t>With TNC markets maturing, essential to regulate driver supply to prevent erosion in hourly pay.</a:t>
            </a:r>
          </a:p>
          <a:p>
            <a:r>
              <a:rPr lang="en-US" sz="2600" dirty="0"/>
              <a:t>With no built-in mechanism in new MN pay standard, and significant increase in # of drivers since base year, important to update.</a:t>
            </a:r>
          </a:p>
          <a:p>
            <a:r>
              <a:rPr lang="en-US" sz="2600" dirty="0"/>
              <a:t>NYC City Council enacted vehicle cap in 2018 but there has always been ample room under the cap for TNCs to on-board </a:t>
            </a:r>
            <a:r>
              <a:rPr lang="en-US" sz="2600" dirty="0" err="1"/>
              <a:t>add’l</a:t>
            </a:r>
            <a:r>
              <a:rPr lang="en-US" sz="2600" dirty="0"/>
              <a:t> drivers. </a:t>
            </a:r>
          </a:p>
          <a:p>
            <a:pPr lvl="1">
              <a:buFont typeface="Courier New" panose="02070309020205020404" pitchFamily="49" charset="0"/>
              <a:buChar char="o"/>
            </a:pPr>
            <a:r>
              <a:rPr lang="en-US" dirty="0"/>
              <a:t>TLC added 10,500 electric vehicles to the cap</a:t>
            </a:r>
          </a:p>
          <a:p>
            <a:pPr lvl="1">
              <a:buFont typeface="Courier New" panose="02070309020205020404" pitchFamily="49" charset="0"/>
              <a:buChar char="o"/>
            </a:pPr>
            <a:r>
              <a:rPr lang="en-US" dirty="0"/>
              <a:t>Plus, the original cap allowed fleet owners to rent vehicles at a premium.</a:t>
            </a:r>
          </a:p>
        </p:txBody>
      </p:sp>
      <p:sp>
        <p:nvSpPr>
          <p:cNvPr id="4" name="Date Placeholder 3">
            <a:extLst>
              <a:ext uri="{FF2B5EF4-FFF2-40B4-BE49-F238E27FC236}">
                <a16:creationId xmlns:a16="http://schemas.microsoft.com/office/drawing/2014/main" id="{AD79A783-00BB-49B1-A4E7-A5733EADB460}"/>
              </a:ext>
            </a:extLst>
          </p:cNvPr>
          <p:cNvSpPr>
            <a:spLocks noGrp="1"/>
          </p:cNvSpPr>
          <p:nvPr>
            <p:ph type="dt" sz="half" idx="10"/>
          </p:nvPr>
        </p:nvSpPr>
        <p:spPr/>
        <p:txBody>
          <a:bodyPr/>
          <a:lstStyle/>
          <a:p>
            <a:r>
              <a:rPr lang="en-US"/>
              <a:t>June 2025</a:t>
            </a:r>
          </a:p>
        </p:txBody>
      </p:sp>
      <p:sp>
        <p:nvSpPr>
          <p:cNvPr id="5" name="Footer Placeholder 4">
            <a:extLst>
              <a:ext uri="{FF2B5EF4-FFF2-40B4-BE49-F238E27FC236}">
                <a16:creationId xmlns:a16="http://schemas.microsoft.com/office/drawing/2014/main" id="{653F653F-24C4-4F06-BBBC-73C19223C5D0}"/>
              </a:ext>
            </a:extLst>
          </p:cNvPr>
          <p:cNvSpPr>
            <a:spLocks noGrp="1"/>
          </p:cNvSpPr>
          <p:nvPr>
            <p:ph type="ftr" sz="quarter" idx="11"/>
          </p:nvPr>
        </p:nvSpPr>
        <p:spPr/>
        <p:txBody>
          <a:bodyPr/>
          <a:lstStyle/>
          <a:p>
            <a:r>
              <a:rPr lang="en-US"/>
              <a:t>Parrott--Taking stock of driver pay regulation</a:t>
            </a:r>
          </a:p>
        </p:txBody>
      </p:sp>
      <p:sp>
        <p:nvSpPr>
          <p:cNvPr id="6" name="Slide Number Placeholder 5">
            <a:extLst>
              <a:ext uri="{FF2B5EF4-FFF2-40B4-BE49-F238E27FC236}">
                <a16:creationId xmlns:a16="http://schemas.microsoft.com/office/drawing/2014/main" id="{C2CE0EB4-6993-41F5-86C0-E824BCAA3968}"/>
              </a:ext>
            </a:extLst>
          </p:cNvPr>
          <p:cNvSpPr>
            <a:spLocks noGrp="1"/>
          </p:cNvSpPr>
          <p:nvPr>
            <p:ph type="sldNum" sz="quarter" idx="12"/>
          </p:nvPr>
        </p:nvSpPr>
        <p:spPr/>
        <p:txBody>
          <a:bodyPr/>
          <a:lstStyle/>
          <a:p>
            <a:fld id="{46BFA575-CEE2-4CA1-8725-655294505ED8}" type="slidenum">
              <a:rPr lang="en-US" smtClean="0"/>
              <a:t>21</a:t>
            </a:fld>
            <a:endParaRPr lang="en-US"/>
          </a:p>
        </p:txBody>
      </p:sp>
    </p:spTree>
    <p:extLst>
      <p:ext uri="{BB962C8B-B14F-4D97-AF65-F5344CB8AC3E}">
        <p14:creationId xmlns:p14="http://schemas.microsoft.com/office/powerpoint/2010/main" val="36347943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E301B8-6F13-46BC-AD21-48483D330E86}"/>
              </a:ext>
            </a:extLst>
          </p:cNvPr>
          <p:cNvSpPr>
            <a:spLocks noGrp="1"/>
          </p:cNvSpPr>
          <p:nvPr>
            <p:ph type="title"/>
          </p:nvPr>
        </p:nvSpPr>
        <p:spPr>
          <a:xfrm>
            <a:off x="628650" y="365125"/>
            <a:ext cx="7886700" cy="854075"/>
          </a:xfrm>
          <a:solidFill>
            <a:srgbClr val="00B0F0"/>
          </a:solidFill>
        </p:spPr>
        <p:txBody>
          <a:bodyPr>
            <a:normAutofit/>
          </a:bodyPr>
          <a:lstStyle/>
          <a:p>
            <a:r>
              <a:rPr lang="en-US" sz="3600" dirty="0">
                <a:solidFill>
                  <a:schemeClr val="bg1"/>
                </a:solidFill>
                <a:latin typeface="+mn-lt"/>
              </a:rPr>
              <a:t>Algorithmic pay-setting</a:t>
            </a:r>
          </a:p>
        </p:txBody>
      </p:sp>
      <p:sp>
        <p:nvSpPr>
          <p:cNvPr id="3" name="Content Placeholder 2">
            <a:extLst>
              <a:ext uri="{FF2B5EF4-FFF2-40B4-BE49-F238E27FC236}">
                <a16:creationId xmlns:a16="http://schemas.microsoft.com/office/drawing/2014/main" id="{787932F1-B4F2-4DCA-B3F9-BF9B18AD65ED}"/>
              </a:ext>
            </a:extLst>
          </p:cNvPr>
          <p:cNvSpPr>
            <a:spLocks noGrp="1"/>
          </p:cNvSpPr>
          <p:nvPr>
            <p:ph idx="1"/>
          </p:nvPr>
        </p:nvSpPr>
        <p:spPr>
          <a:xfrm>
            <a:off x="628650" y="1447800"/>
            <a:ext cx="7886700" cy="4729163"/>
          </a:xfrm>
        </p:spPr>
        <p:txBody>
          <a:bodyPr>
            <a:normAutofit fontScale="92500"/>
          </a:bodyPr>
          <a:lstStyle/>
          <a:p>
            <a:r>
              <a:rPr lang="en-US" sz="2400" dirty="0"/>
              <a:t>TNCs leverage their algorithms and the behavioral learning they make possible to individually determine trip and pay offers for drivers, factoring in not only usual supply and demand conditions but also an ability to approximate a driver’s reservation wage.</a:t>
            </a:r>
          </a:p>
          <a:p>
            <a:r>
              <a:rPr lang="en-US" sz="2400" dirty="0"/>
              <a:t>Veena </a:t>
            </a:r>
            <a:r>
              <a:rPr lang="en-US" sz="2400" dirty="0" err="1"/>
              <a:t>Dubal</a:t>
            </a:r>
            <a:r>
              <a:rPr lang="en-US" sz="2400" dirty="0"/>
              <a:t> labeled this “algorithmic wage discrimination”.</a:t>
            </a:r>
          </a:p>
          <a:p>
            <a:r>
              <a:rPr lang="en-US" sz="2400" dirty="0"/>
              <a:t>Where driver density permits, TNCs “auction” off ride offers to the lowest bidder.  </a:t>
            </a:r>
          </a:p>
          <a:p>
            <a:pPr lvl="1">
              <a:buFont typeface="Courier New" panose="02070309020205020404" pitchFamily="49" charset="0"/>
              <a:buChar char="o"/>
            </a:pPr>
            <a:r>
              <a:rPr lang="en-US" sz="2000" dirty="0"/>
              <a:t>Where drivers can see “up-front” pay offers, ride rejection rates can be very high.</a:t>
            </a:r>
          </a:p>
          <a:p>
            <a:pPr lvl="1">
              <a:buFont typeface="Courier New" panose="02070309020205020404" pitchFamily="49" charset="0"/>
              <a:buChar char="o"/>
            </a:pPr>
            <a:r>
              <a:rPr lang="en-US" sz="2000" dirty="0"/>
              <a:t>In our MN driver survey, 23% of drivers rejected 20% or more of trip offers </a:t>
            </a:r>
            <a:r>
              <a:rPr lang="en-US" sz="2000" dirty="0" err="1"/>
              <a:t>andanother</a:t>
            </a:r>
            <a:r>
              <a:rPr lang="en-US" sz="2000" dirty="0"/>
              <a:t> 28% rejected offers 5-20% of the time.</a:t>
            </a:r>
          </a:p>
          <a:p>
            <a:r>
              <a:rPr lang="en-US" sz="2400" dirty="0"/>
              <a:t>So far, the effects of algorithmic pay-setting can be limited only by minimum pay standards implemented on a trip basis. </a:t>
            </a:r>
          </a:p>
          <a:p>
            <a:endParaRPr lang="en-US" sz="2400" dirty="0"/>
          </a:p>
        </p:txBody>
      </p:sp>
      <p:sp>
        <p:nvSpPr>
          <p:cNvPr id="4" name="Date Placeholder 3">
            <a:extLst>
              <a:ext uri="{FF2B5EF4-FFF2-40B4-BE49-F238E27FC236}">
                <a16:creationId xmlns:a16="http://schemas.microsoft.com/office/drawing/2014/main" id="{710C38B3-E251-43A7-A509-69ED6FEBE001}"/>
              </a:ext>
            </a:extLst>
          </p:cNvPr>
          <p:cNvSpPr>
            <a:spLocks noGrp="1"/>
          </p:cNvSpPr>
          <p:nvPr>
            <p:ph type="dt" sz="half" idx="10"/>
          </p:nvPr>
        </p:nvSpPr>
        <p:spPr/>
        <p:txBody>
          <a:bodyPr/>
          <a:lstStyle/>
          <a:p>
            <a:r>
              <a:rPr lang="en-US"/>
              <a:t>June 2025</a:t>
            </a:r>
          </a:p>
        </p:txBody>
      </p:sp>
      <p:sp>
        <p:nvSpPr>
          <p:cNvPr id="5" name="Footer Placeholder 4">
            <a:extLst>
              <a:ext uri="{FF2B5EF4-FFF2-40B4-BE49-F238E27FC236}">
                <a16:creationId xmlns:a16="http://schemas.microsoft.com/office/drawing/2014/main" id="{1DF1789A-7260-42ED-BFFD-67BEE318397D}"/>
              </a:ext>
            </a:extLst>
          </p:cNvPr>
          <p:cNvSpPr>
            <a:spLocks noGrp="1"/>
          </p:cNvSpPr>
          <p:nvPr>
            <p:ph type="ftr" sz="quarter" idx="11"/>
          </p:nvPr>
        </p:nvSpPr>
        <p:spPr/>
        <p:txBody>
          <a:bodyPr/>
          <a:lstStyle/>
          <a:p>
            <a:r>
              <a:rPr lang="en-US"/>
              <a:t>Parrott--Taking stock of driver pay regulation</a:t>
            </a:r>
          </a:p>
        </p:txBody>
      </p:sp>
      <p:sp>
        <p:nvSpPr>
          <p:cNvPr id="6" name="Slide Number Placeholder 5">
            <a:extLst>
              <a:ext uri="{FF2B5EF4-FFF2-40B4-BE49-F238E27FC236}">
                <a16:creationId xmlns:a16="http://schemas.microsoft.com/office/drawing/2014/main" id="{66DE5C26-552D-4A8D-A1DD-897E69026F2E}"/>
              </a:ext>
            </a:extLst>
          </p:cNvPr>
          <p:cNvSpPr>
            <a:spLocks noGrp="1"/>
          </p:cNvSpPr>
          <p:nvPr>
            <p:ph type="sldNum" sz="quarter" idx="12"/>
          </p:nvPr>
        </p:nvSpPr>
        <p:spPr/>
        <p:txBody>
          <a:bodyPr/>
          <a:lstStyle/>
          <a:p>
            <a:fld id="{46BFA575-CEE2-4CA1-8725-655294505ED8}" type="slidenum">
              <a:rPr lang="en-US" smtClean="0"/>
              <a:t>22</a:t>
            </a:fld>
            <a:endParaRPr lang="en-US"/>
          </a:p>
        </p:txBody>
      </p:sp>
    </p:spTree>
    <p:extLst>
      <p:ext uri="{BB962C8B-B14F-4D97-AF65-F5344CB8AC3E}">
        <p14:creationId xmlns:p14="http://schemas.microsoft.com/office/powerpoint/2010/main" val="37976548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42E15B-CE25-44EB-BF08-0363D7DD27AD}"/>
              </a:ext>
            </a:extLst>
          </p:cNvPr>
          <p:cNvSpPr>
            <a:spLocks noGrp="1"/>
          </p:cNvSpPr>
          <p:nvPr>
            <p:ph type="title"/>
          </p:nvPr>
        </p:nvSpPr>
        <p:spPr>
          <a:xfrm>
            <a:off x="628650" y="365125"/>
            <a:ext cx="7886700" cy="854075"/>
          </a:xfrm>
          <a:solidFill>
            <a:srgbClr val="00B0F0"/>
          </a:solidFill>
        </p:spPr>
        <p:txBody>
          <a:bodyPr>
            <a:normAutofit/>
          </a:bodyPr>
          <a:lstStyle/>
          <a:p>
            <a:r>
              <a:rPr lang="en-US" sz="3600" dirty="0">
                <a:solidFill>
                  <a:schemeClr val="bg1"/>
                </a:solidFill>
                <a:latin typeface="+mn-lt"/>
              </a:rPr>
              <a:t>TNC driver unionization</a:t>
            </a:r>
          </a:p>
        </p:txBody>
      </p:sp>
      <p:sp>
        <p:nvSpPr>
          <p:cNvPr id="3" name="Content Placeholder 2">
            <a:extLst>
              <a:ext uri="{FF2B5EF4-FFF2-40B4-BE49-F238E27FC236}">
                <a16:creationId xmlns:a16="http://schemas.microsoft.com/office/drawing/2014/main" id="{76F79CFF-2A26-463E-AAAB-BC5934440FC9}"/>
              </a:ext>
            </a:extLst>
          </p:cNvPr>
          <p:cNvSpPr>
            <a:spLocks noGrp="1"/>
          </p:cNvSpPr>
          <p:nvPr>
            <p:ph idx="1"/>
          </p:nvPr>
        </p:nvSpPr>
        <p:spPr>
          <a:xfrm>
            <a:off x="628650" y="1371600"/>
            <a:ext cx="7886700" cy="4805363"/>
          </a:xfrm>
        </p:spPr>
        <p:txBody>
          <a:bodyPr>
            <a:normAutofit/>
          </a:bodyPr>
          <a:lstStyle/>
          <a:p>
            <a:r>
              <a:rPr lang="en-US" sz="2400" dirty="0"/>
              <a:t>To date, the TNCs have fought back all attempts seeking to classify drivers as W-2 employees.</a:t>
            </a:r>
          </a:p>
          <a:p>
            <a:r>
              <a:rPr lang="en-US" sz="2400" dirty="0"/>
              <a:t>Limited # of drivers covered by independent pay standards, and all protections and benefits have been established piecemeal through legislation or legal settlements.</a:t>
            </a:r>
          </a:p>
          <a:p>
            <a:r>
              <a:rPr lang="en-US" sz="2400" dirty="0"/>
              <a:t>In a first, MA voters in 2024 passed a ballot initiative giving TNC drivers the right to unionize and negotiate for better pay, benefits and working conditions.</a:t>
            </a:r>
          </a:p>
          <a:p>
            <a:r>
              <a:rPr lang="en-US" sz="2400" dirty="0"/>
              <a:t>The App Drivers Union, backed by 32BJ SEIU and the Machinists, have begun collecting authorization cards.</a:t>
            </a:r>
          </a:p>
          <a:p>
            <a:r>
              <a:rPr lang="en-US" sz="2400" dirty="0"/>
              <a:t>Drivers in Chicago (SEIU-Machinists) and in Minnesota (SEIU) seeking State legislation allowing drivers to unionize.</a:t>
            </a:r>
          </a:p>
        </p:txBody>
      </p:sp>
      <p:sp>
        <p:nvSpPr>
          <p:cNvPr id="4" name="Date Placeholder 3">
            <a:extLst>
              <a:ext uri="{FF2B5EF4-FFF2-40B4-BE49-F238E27FC236}">
                <a16:creationId xmlns:a16="http://schemas.microsoft.com/office/drawing/2014/main" id="{7565ADCA-5F30-4BAD-A473-F0AAD807207E}"/>
              </a:ext>
            </a:extLst>
          </p:cNvPr>
          <p:cNvSpPr>
            <a:spLocks noGrp="1"/>
          </p:cNvSpPr>
          <p:nvPr>
            <p:ph type="dt" sz="half" idx="10"/>
          </p:nvPr>
        </p:nvSpPr>
        <p:spPr/>
        <p:txBody>
          <a:bodyPr/>
          <a:lstStyle/>
          <a:p>
            <a:r>
              <a:rPr lang="en-US"/>
              <a:t>June 2025</a:t>
            </a:r>
          </a:p>
        </p:txBody>
      </p:sp>
      <p:sp>
        <p:nvSpPr>
          <p:cNvPr id="5" name="Footer Placeholder 4">
            <a:extLst>
              <a:ext uri="{FF2B5EF4-FFF2-40B4-BE49-F238E27FC236}">
                <a16:creationId xmlns:a16="http://schemas.microsoft.com/office/drawing/2014/main" id="{C92AA623-BF48-4A16-BD0A-CF52C3ED9E36}"/>
              </a:ext>
            </a:extLst>
          </p:cNvPr>
          <p:cNvSpPr>
            <a:spLocks noGrp="1"/>
          </p:cNvSpPr>
          <p:nvPr>
            <p:ph type="ftr" sz="quarter" idx="11"/>
          </p:nvPr>
        </p:nvSpPr>
        <p:spPr/>
        <p:txBody>
          <a:bodyPr/>
          <a:lstStyle/>
          <a:p>
            <a:r>
              <a:rPr lang="en-US"/>
              <a:t>Parrott--Taking stock of driver pay regulation</a:t>
            </a:r>
          </a:p>
        </p:txBody>
      </p:sp>
      <p:sp>
        <p:nvSpPr>
          <p:cNvPr id="6" name="Slide Number Placeholder 5">
            <a:extLst>
              <a:ext uri="{FF2B5EF4-FFF2-40B4-BE49-F238E27FC236}">
                <a16:creationId xmlns:a16="http://schemas.microsoft.com/office/drawing/2014/main" id="{25D448B7-76C3-4716-94A9-38FB2354D64F}"/>
              </a:ext>
            </a:extLst>
          </p:cNvPr>
          <p:cNvSpPr>
            <a:spLocks noGrp="1"/>
          </p:cNvSpPr>
          <p:nvPr>
            <p:ph type="sldNum" sz="quarter" idx="12"/>
          </p:nvPr>
        </p:nvSpPr>
        <p:spPr/>
        <p:txBody>
          <a:bodyPr/>
          <a:lstStyle/>
          <a:p>
            <a:fld id="{46BFA575-CEE2-4CA1-8725-655294505ED8}" type="slidenum">
              <a:rPr lang="en-US" smtClean="0"/>
              <a:t>23</a:t>
            </a:fld>
            <a:endParaRPr lang="en-US"/>
          </a:p>
        </p:txBody>
      </p:sp>
    </p:spTree>
    <p:extLst>
      <p:ext uri="{BB962C8B-B14F-4D97-AF65-F5344CB8AC3E}">
        <p14:creationId xmlns:p14="http://schemas.microsoft.com/office/powerpoint/2010/main" val="29056262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0B5A9E-864B-41C5-9E29-F5BCFB5F7F76}"/>
              </a:ext>
            </a:extLst>
          </p:cNvPr>
          <p:cNvSpPr>
            <a:spLocks noGrp="1"/>
          </p:cNvSpPr>
          <p:nvPr>
            <p:ph type="title"/>
          </p:nvPr>
        </p:nvSpPr>
        <p:spPr>
          <a:xfrm>
            <a:off x="628650" y="365125"/>
            <a:ext cx="7886700" cy="1006475"/>
          </a:xfrm>
          <a:solidFill>
            <a:srgbClr val="00B0F0"/>
          </a:solidFill>
        </p:spPr>
        <p:txBody>
          <a:bodyPr>
            <a:normAutofit/>
          </a:bodyPr>
          <a:lstStyle/>
          <a:p>
            <a:r>
              <a:rPr lang="en-US" sz="3600" dirty="0">
                <a:solidFill>
                  <a:schemeClr val="bg1"/>
                </a:solidFill>
                <a:latin typeface="+mn-lt"/>
              </a:rPr>
              <a:t>Non-compliance with various regulations</a:t>
            </a:r>
          </a:p>
        </p:txBody>
      </p:sp>
      <p:sp>
        <p:nvSpPr>
          <p:cNvPr id="3" name="Content Placeholder 2">
            <a:extLst>
              <a:ext uri="{FF2B5EF4-FFF2-40B4-BE49-F238E27FC236}">
                <a16:creationId xmlns:a16="http://schemas.microsoft.com/office/drawing/2014/main" id="{C8AA1676-BB57-47FD-9341-C45740D225ED}"/>
              </a:ext>
            </a:extLst>
          </p:cNvPr>
          <p:cNvSpPr>
            <a:spLocks noGrp="1"/>
          </p:cNvSpPr>
          <p:nvPr>
            <p:ph idx="1"/>
          </p:nvPr>
        </p:nvSpPr>
        <p:spPr/>
        <p:txBody>
          <a:bodyPr>
            <a:normAutofit/>
          </a:bodyPr>
          <a:lstStyle/>
          <a:p>
            <a:pPr marL="285750" indent="-285750">
              <a:lnSpc>
                <a:spcPct val="107000"/>
              </a:lnSpc>
              <a:spcBef>
                <a:spcPts val="0"/>
              </a:spcBef>
              <a:buFont typeface="Symbol" panose="05050102010706020507" pitchFamily="18" charset="2"/>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FTC 2017 $20 million Uber settlement regarding misleading drivers regarding their earnings potential</a:t>
            </a:r>
          </a:p>
          <a:p>
            <a:pPr marL="0" indent="0">
              <a:lnSpc>
                <a:spcPct val="107000"/>
              </a:lnSpc>
              <a:spcBef>
                <a:spcPts val="0"/>
              </a:spcBef>
              <a:buNone/>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07000"/>
              </a:lnSpc>
              <a:spcBef>
                <a:spcPts val="0"/>
              </a:spcBef>
              <a:buFont typeface="Symbol" panose="05050102010706020507" pitchFamily="18" charset="2"/>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NY AG 2023 $328 million Uber &amp; Lyft wage theft settlement</a:t>
            </a:r>
          </a:p>
          <a:p>
            <a:pPr marL="0" indent="0">
              <a:lnSpc>
                <a:spcPct val="107000"/>
              </a:lnSpc>
              <a:spcBef>
                <a:spcPts val="0"/>
              </a:spcBef>
              <a:buNone/>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07000"/>
              </a:lnSpc>
              <a:spcBef>
                <a:spcPts val="0"/>
              </a:spcBef>
              <a:buFont typeface="Symbol" panose="05050102010706020507" pitchFamily="18" charset="2"/>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Uber 2023 NY DOL UI payroll tax settlement </a:t>
            </a:r>
            <a:r>
              <a:rPr lang="en-US" sz="2000" dirty="0">
                <a:effectLst/>
                <a:latin typeface="Calibri" panose="020F0502020204030204" pitchFamily="34" charset="0"/>
                <a:ea typeface="Calibri" panose="020F0502020204030204" pitchFamily="34" charset="0"/>
                <a:cs typeface="Times New Roman" panose="02020603050405020304" pitchFamily="18" charset="0"/>
              </a:rPr>
              <a:t>(retroactive to 2014, amount not publicly reported but likely about $0.5 billion)</a:t>
            </a:r>
          </a:p>
          <a:p>
            <a:pPr marL="0" indent="0">
              <a:lnSpc>
                <a:spcPct val="107000"/>
              </a:lnSpc>
              <a:spcBef>
                <a:spcPts val="0"/>
              </a:spcBef>
              <a:buNone/>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07000"/>
              </a:lnSpc>
              <a:spcBef>
                <a:spcPts val="0"/>
              </a:spcBef>
              <a:buFont typeface="Symbol" panose="05050102010706020507" pitchFamily="18" charset="2"/>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Uber and Lyft 2024 $175 million Massachusetts AG back-pay agreement</a:t>
            </a:r>
          </a:p>
          <a:p>
            <a:pPr marL="0" indent="0">
              <a:lnSpc>
                <a:spcPct val="107000"/>
              </a:lnSpc>
              <a:spcBef>
                <a:spcPts val="0"/>
              </a:spcBef>
              <a:buNone/>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07000"/>
              </a:lnSpc>
              <a:spcBef>
                <a:spcPts val="0"/>
              </a:spcBef>
              <a:spcAft>
                <a:spcPts val="800"/>
              </a:spcAft>
              <a:buFont typeface="Symbol" panose="05050102010706020507" pitchFamily="18" charset="2"/>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Ongoing $1B+ California suit by cities and others regarding pre-Prop 22 pay violations (vs. Uber, </a:t>
            </a:r>
            <a:r>
              <a:rPr lang="en-US" sz="2400" dirty="0" err="1">
                <a:effectLst/>
                <a:latin typeface="Calibri" panose="020F0502020204030204" pitchFamily="34" charset="0"/>
                <a:ea typeface="Calibri" panose="020F0502020204030204" pitchFamily="34" charset="0"/>
                <a:cs typeface="Times New Roman" panose="02020603050405020304" pitchFamily="18" charset="0"/>
              </a:rPr>
              <a:t>DoorDash</a:t>
            </a:r>
            <a:r>
              <a:rPr lang="en-US" sz="2400" dirty="0">
                <a:effectLst/>
                <a:latin typeface="Calibri" panose="020F0502020204030204" pitchFamily="34" charset="0"/>
                <a:ea typeface="Calibri" panose="020F0502020204030204" pitchFamily="34" charset="0"/>
                <a:cs typeface="Times New Roman" panose="02020603050405020304" pitchFamily="18" charset="0"/>
              </a:rPr>
              <a:t> and others)</a:t>
            </a:r>
          </a:p>
          <a:p>
            <a:pPr marL="0" indent="0">
              <a:buNone/>
            </a:pPr>
            <a:endParaRPr lang="en-US" dirty="0"/>
          </a:p>
        </p:txBody>
      </p:sp>
      <p:sp>
        <p:nvSpPr>
          <p:cNvPr id="4" name="Date Placeholder 3">
            <a:extLst>
              <a:ext uri="{FF2B5EF4-FFF2-40B4-BE49-F238E27FC236}">
                <a16:creationId xmlns:a16="http://schemas.microsoft.com/office/drawing/2014/main" id="{A5465C4D-2F41-45AB-8388-74A7A64B702B}"/>
              </a:ext>
            </a:extLst>
          </p:cNvPr>
          <p:cNvSpPr>
            <a:spLocks noGrp="1"/>
          </p:cNvSpPr>
          <p:nvPr>
            <p:ph type="dt" sz="half" idx="10"/>
          </p:nvPr>
        </p:nvSpPr>
        <p:spPr/>
        <p:txBody>
          <a:bodyPr/>
          <a:lstStyle/>
          <a:p>
            <a:r>
              <a:rPr lang="en-US"/>
              <a:t>June 2025</a:t>
            </a:r>
          </a:p>
        </p:txBody>
      </p:sp>
      <p:sp>
        <p:nvSpPr>
          <p:cNvPr id="5" name="Footer Placeholder 4">
            <a:extLst>
              <a:ext uri="{FF2B5EF4-FFF2-40B4-BE49-F238E27FC236}">
                <a16:creationId xmlns:a16="http://schemas.microsoft.com/office/drawing/2014/main" id="{30CFE974-406C-467D-9F2B-2D8723F59246}"/>
              </a:ext>
            </a:extLst>
          </p:cNvPr>
          <p:cNvSpPr>
            <a:spLocks noGrp="1"/>
          </p:cNvSpPr>
          <p:nvPr>
            <p:ph type="ftr" sz="quarter" idx="11"/>
          </p:nvPr>
        </p:nvSpPr>
        <p:spPr/>
        <p:txBody>
          <a:bodyPr/>
          <a:lstStyle/>
          <a:p>
            <a:r>
              <a:rPr lang="en-US"/>
              <a:t>Parrott--Taking stock of driver pay regulation</a:t>
            </a:r>
          </a:p>
        </p:txBody>
      </p:sp>
      <p:sp>
        <p:nvSpPr>
          <p:cNvPr id="6" name="Slide Number Placeholder 5">
            <a:extLst>
              <a:ext uri="{FF2B5EF4-FFF2-40B4-BE49-F238E27FC236}">
                <a16:creationId xmlns:a16="http://schemas.microsoft.com/office/drawing/2014/main" id="{509E3C83-B50D-4F86-90C7-BA9EE2C163F6}"/>
              </a:ext>
            </a:extLst>
          </p:cNvPr>
          <p:cNvSpPr>
            <a:spLocks noGrp="1"/>
          </p:cNvSpPr>
          <p:nvPr>
            <p:ph type="sldNum" sz="quarter" idx="12"/>
          </p:nvPr>
        </p:nvSpPr>
        <p:spPr/>
        <p:txBody>
          <a:bodyPr/>
          <a:lstStyle/>
          <a:p>
            <a:fld id="{46BFA575-CEE2-4CA1-8725-655294505ED8}" type="slidenum">
              <a:rPr lang="en-US" smtClean="0"/>
              <a:t>24</a:t>
            </a:fld>
            <a:endParaRPr lang="en-US"/>
          </a:p>
        </p:txBody>
      </p:sp>
    </p:spTree>
    <p:extLst>
      <p:ext uri="{BB962C8B-B14F-4D97-AF65-F5344CB8AC3E}">
        <p14:creationId xmlns:p14="http://schemas.microsoft.com/office/powerpoint/2010/main" val="8899589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F3843A-3E4E-44E0-998C-289CC23D7FC4}"/>
              </a:ext>
            </a:extLst>
          </p:cNvPr>
          <p:cNvSpPr>
            <a:spLocks noGrp="1"/>
          </p:cNvSpPr>
          <p:nvPr>
            <p:ph type="title"/>
          </p:nvPr>
        </p:nvSpPr>
        <p:spPr/>
        <p:txBody>
          <a:bodyPr/>
          <a:lstStyle/>
          <a:p>
            <a:r>
              <a:rPr lang="en-US" dirty="0"/>
              <a:t> </a:t>
            </a:r>
          </a:p>
        </p:txBody>
      </p:sp>
      <p:pic>
        <p:nvPicPr>
          <p:cNvPr id="8" name="Content Placeholder 7">
            <a:extLst>
              <a:ext uri="{FF2B5EF4-FFF2-40B4-BE49-F238E27FC236}">
                <a16:creationId xmlns:a16="http://schemas.microsoft.com/office/drawing/2014/main" id="{A8399941-15BD-4B27-A589-E5D0621F5BD6}"/>
              </a:ext>
            </a:extLst>
          </p:cNvPr>
          <p:cNvPicPr>
            <a:picLocks noGrp="1" noChangeAspect="1"/>
          </p:cNvPicPr>
          <p:nvPr>
            <p:ph idx="1"/>
          </p:nvPr>
        </p:nvPicPr>
        <p:blipFill>
          <a:blip r:embed="rId2"/>
          <a:stretch>
            <a:fillRect/>
          </a:stretch>
        </p:blipFill>
        <p:spPr>
          <a:xfrm>
            <a:off x="3926163" y="2256749"/>
            <a:ext cx="4409524" cy="1885714"/>
          </a:xfrm>
          <a:prstGeom prst="rect">
            <a:avLst/>
          </a:prstGeom>
        </p:spPr>
      </p:pic>
      <p:sp>
        <p:nvSpPr>
          <p:cNvPr id="4" name="Text Placeholder 3">
            <a:extLst>
              <a:ext uri="{FF2B5EF4-FFF2-40B4-BE49-F238E27FC236}">
                <a16:creationId xmlns:a16="http://schemas.microsoft.com/office/drawing/2014/main" id="{9C36EB3B-A4C4-4942-822F-B61E0927F5FC}"/>
              </a:ext>
            </a:extLst>
          </p:cNvPr>
          <p:cNvSpPr>
            <a:spLocks noGrp="1"/>
          </p:cNvSpPr>
          <p:nvPr>
            <p:ph type="body" sz="half" idx="2"/>
          </p:nvPr>
        </p:nvSpPr>
        <p:spPr>
          <a:xfrm>
            <a:off x="457200" y="273050"/>
            <a:ext cx="3124200" cy="5853113"/>
          </a:xfrm>
          <a:solidFill>
            <a:srgbClr val="00B0F0"/>
          </a:solidFill>
        </p:spPr>
        <p:txBody>
          <a:bodyPr/>
          <a:lstStyle/>
          <a:p>
            <a:endParaRPr lang="en-US" dirty="0"/>
          </a:p>
          <a:p>
            <a:endParaRPr lang="en-US" dirty="0"/>
          </a:p>
          <a:p>
            <a:endParaRPr lang="en-US" dirty="0"/>
          </a:p>
          <a:p>
            <a:r>
              <a:rPr lang="en-US" sz="1600" dirty="0">
                <a:solidFill>
                  <a:schemeClr val="bg1"/>
                </a:solidFill>
                <a:cs typeface="Arial" panose="020B0604020202020204" pitchFamily="34" charset="0"/>
              </a:rPr>
              <a:t>Thank you.</a:t>
            </a:r>
          </a:p>
          <a:p>
            <a:endParaRPr lang="en-US" sz="1600" dirty="0">
              <a:solidFill>
                <a:schemeClr val="bg1"/>
              </a:solidFill>
              <a:cs typeface="Arial" panose="020B0604020202020204" pitchFamily="34" charset="0"/>
            </a:endParaRPr>
          </a:p>
          <a:p>
            <a:r>
              <a:rPr lang="en-US" sz="1600" dirty="0">
                <a:solidFill>
                  <a:schemeClr val="bg1"/>
                </a:solidFill>
                <a:cs typeface="Arial" panose="020B0604020202020204" pitchFamily="34" charset="0"/>
              </a:rPr>
              <a:t>James Parrott</a:t>
            </a:r>
          </a:p>
          <a:p>
            <a:r>
              <a:rPr lang="en-US" sz="1600" dirty="0">
                <a:solidFill>
                  <a:schemeClr val="bg1"/>
                </a:solidFill>
                <a:cs typeface="Arial" panose="020B0604020202020204" pitchFamily="34" charset="0"/>
              </a:rPr>
              <a:t>Center for New York City Affairs</a:t>
            </a:r>
          </a:p>
          <a:p>
            <a:r>
              <a:rPr lang="en-US" sz="1600" dirty="0">
                <a:solidFill>
                  <a:schemeClr val="bg1"/>
                </a:solidFill>
                <a:cs typeface="Arial" panose="020B0604020202020204" pitchFamily="34" charset="0"/>
              </a:rPr>
              <a:t>at The New School</a:t>
            </a:r>
          </a:p>
          <a:p>
            <a:endParaRPr lang="en-US" dirty="0">
              <a:cs typeface="Arial" panose="020B0604020202020204" pitchFamily="34" charset="0"/>
              <a:hlinkClick r:id="rId3"/>
            </a:endParaRPr>
          </a:p>
          <a:p>
            <a:r>
              <a:rPr lang="en-US" dirty="0">
                <a:cs typeface="Arial" panose="020B0604020202020204" pitchFamily="34" charset="0"/>
                <a:hlinkClick r:id="rId3"/>
              </a:rPr>
              <a:t>jamesparrott@newschool.edu</a:t>
            </a:r>
            <a:endParaRPr lang="en-US" dirty="0">
              <a:cs typeface="Arial" panose="020B0604020202020204" pitchFamily="34" charset="0"/>
            </a:endParaRPr>
          </a:p>
          <a:p>
            <a:endParaRPr lang="en-US" dirty="0">
              <a:cs typeface="Arial" panose="020B0604020202020204" pitchFamily="34" charset="0"/>
            </a:endParaRPr>
          </a:p>
          <a:p>
            <a:r>
              <a:rPr lang="en-US" dirty="0">
                <a:cs typeface="Arial" panose="020B0604020202020204" pitchFamily="34" charset="0"/>
                <a:hlinkClick r:id="rId4"/>
              </a:rPr>
              <a:t>www.centernyc.org/economic-policy</a:t>
            </a:r>
          </a:p>
          <a:p>
            <a:endParaRPr lang="en-US" dirty="0">
              <a:cs typeface="Arial" panose="020B0604020202020204" pitchFamily="34" charset="0"/>
              <a:hlinkClick r:id="rId4"/>
            </a:endParaRPr>
          </a:p>
          <a:p>
            <a:r>
              <a:rPr lang="en-US" dirty="0">
                <a:cs typeface="Arial" panose="020B0604020202020204" pitchFamily="34" charset="0"/>
                <a:hlinkClick r:id="rId4"/>
              </a:rPr>
              <a:t>www.centernyc.org</a:t>
            </a:r>
            <a:endParaRPr lang="en-US" dirty="0">
              <a:cs typeface="Arial" panose="020B0604020202020204" pitchFamily="34" charset="0"/>
            </a:endParaRPr>
          </a:p>
          <a:p>
            <a:endParaRPr lang="en-US" dirty="0">
              <a:latin typeface="Abadi" panose="020B0604020104020204" pitchFamily="34" charset="0"/>
            </a:endParaRPr>
          </a:p>
        </p:txBody>
      </p:sp>
      <p:sp>
        <p:nvSpPr>
          <p:cNvPr id="5" name="Date Placeholder 4">
            <a:extLst>
              <a:ext uri="{FF2B5EF4-FFF2-40B4-BE49-F238E27FC236}">
                <a16:creationId xmlns:a16="http://schemas.microsoft.com/office/drawing/2014/main" id="{A5085FAE-6E62-4E4E-9A45-603E16D051CB}"/>
              </a:ext>
            </a:extLst>
          </p:cNvPr>
          <p:cNvSpPr>
            <a:spLocks noGrp="1"/>
          </p:cNvSpPr>
          <p:nvPr>
            <p:ph type="dt" sz="half" idx="10"/>
          </p:nvPr>
        </p:nvSpPr>
        <p:spPr/>
        <p:txBody>
          <a:bodyPr/>
          <a:lstStyle/>
          <a:p>
            <a:r>
              <a:rPr lang="en-US"/>
              <a:t>June 2025</a:t>
            </a:r>
          </a:p>
        </p:txBody>
      </p:sp>
      <p:sp>
        <p:nvSpPr>
          <p:cNvPr id="6" name="Footer Placeholder 5">
            <a:extLst>
              <a:ext uri="{FF2B5EF4-FFF2-40B4-BE49-F238E27FC236}">
                <a16:creationId xmlns:a16="http://schemas.microsoft.com/office/drawing/2014/main" id="{E4AD71A3-8284-48E6-A8E2-783B2562F6BA}"/>
              </a:ext>
            </a:extLst>
          </p:cNvPr>
          <p:cNvSpPr>
            <a:spLocks noGrp="1"/>
          </p:cNvSpPr>
          <p:nvPr>
            <p:ph type="ftr" sz="quarter" idx="11"/>
          </p:nvPr>
        </p:nvSpPr>
        <p:spPr/>
        <p:txBody>
          <a:bodyPr/>
          <a:lstStyle/>
          <a:p>
            <a:r>
              <a:rPr lang="en-US"/>
              <a:t>Parrott--Taking stock of driver pay regulation</a:t>
            </a:r>
            <a:endParaRPr lang="en-US" dirty="0"/>
          </a:p>
        </p:txBody>
      </p:sp>
      <p:sp>
        <p:nvSpPr>
          <p:cNvPr id="7" name="Slide Number Placeholder 6">
            <a:extLst>
              <a:ext uri="{FF2B5EF4-FFF2-40B4-BE49-F238E27FC236}">
                <a16:creationId xmlns:a16="http://schemas.microsoft.com/office/drawing/2014/main" id="{1882F793-8BF8-4D88-A689-17FFDDE4BEE4}"/>
              </a:ext>
            </a:extLst>
          </p:cNvPr>
          <p:cNvSpPr>
            <a:spLocks noGrp="1"/>
          </p:cNvSpPr>
          <p:nvPr>
            <p:ph type="sldNum" sz="quarter" idx="12"/>
          </p:nvPr>
        </p:nvSpPr>
        <p:spPr/>
        <p:txBody>
          <a:bodyPr/>
          <a:lstStyle/>
          <a:p>
            <a:fld id="{B330FB8B-015B-4BB6-AD14-7BEA45E4DF49}" type="slidenum">
              <a:rPr lang="en-US" smtClean="0"/>
              <a:t>25</a:t>
            </a:fld>
            <a:endParaRPr lang="en-US"/>
          </a:p>
        </p:txBody>
      </p:sp>
    </p:spTree>
    <p:extLst>
      <p:ext uri="{BB962C8B-B14F-4D97-AF65-F5344CB8AC3E}">
        <p14:creationId xmlns:p14="http://schemas.microsoft.com/office/powerpoint/2010/main" val="8606172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B6B16-F083-438A-A691-569A9A554001}"/>
              </a:ext>
            </a:extLst>
          </p:cNvPr>
          <p:cNvSpPr>
            <a:spLocks noGrp="1"/>
          </p:cNvSpPr>
          <p:nvPr>
            <p:ph type="title"/>
          </p:nvPr>
        </p:nvSpPr>
        <p:spPr>
          <a:xfrm>
            <a:off x="628650" y="365125"/>
            <a:ext cx="7886700" cy="1006475"/>
          </a:xfrm>
          <a:solidFill>
            <a:srgbClr val="00B0F0"/>
          </a:solidFill>
        </p:spPr>
        <p:txBody>
          <a:bodyPr>
            <a:normAutofit/>
          </a:bodyPr>
          <a:lstStyle/>
          <a:p>
            <a:pPr algn="ctr"/>
            <a:r>
              <a:rPr lang="en-US" sz="3600" dirty="0">
                <a:solidFill>
                  <a:schemeClr val="bg1"/>
                </a:solidFill>
                <a:latin typeface="+mn-lt"/>
              </a:rPr>
              <a:t>Collaborators</a:t>
            </a:r>
          </a:p>
        </p:txBody>
      </p:sp>
      <p:sp>
        <p:nvSpPr>
          <p:cNvPr id="3" name="Content Placeholder 2">
            <a:extLst>
              <a:ext uri="{FF2B5EF4-FFF2-40B4-BE49-F238E27FC236}">
                <a16:creationId xmlns:a16="http://schemas.microsoft.com/office/drawing/2014/main" id="{608C837D-8B62-44A5-B9B6-E346253389D7}"/>
              </a:ext>
            </a:extLst>
          </p:cNvPr>
          <p:cNvSpPr>
            <a:spLocks noGrp="1"/>
          </p:cNvSpPr>
          <p:nvPr>
            <p:ph idx="1"/>
          </p:nvPr>
        </p:nvSpPr>
        <p:spPr/>
        <p:txBody>
          <a:bodyPr>
            <a:normAutofit/>
          </a:bodyPr>
          <a:lstStyle/>
          <a:p>
            <a:r>
              <a:rPr lang="en-US" sz="2600" dirty="0"/>
              <a:t>Extensive collaboration with Michael Reich on government-contracted driver pay standard studies</a:t>
            </a:r>
          </a:p>
          <a:p>
            <a:pPr lvl="1">
              <a:buFont typeface="Courier New" panose="02070309020205020404" pitchFamily="49" charset="0"/>
              <a:buChar char="o"/>
            </a:pPr>
            <a:r>
              <a:rPr lang="en-US" sz="2200" dirty="0"/>
              <a:t>New York City, 2017-18 and since</a:t>
            </a:r>
          </a:p>
          <a:p>
            <a:pPr lvl="1">
              <a:buFont typeface="Courier New" panose="02070309020205020404" pitchFamily="49" charset="0"/>
              <a:buChar char="o"/>
            </a:pPr>
            <a:r>
              <a:rPr lang="en-US" sz="2200" dirty="0"/>
              <a:t>Seattle, 2019-20</a:t>
            </a:r>
          </a:p>
          <a:p>
            <a:pPr lvl="1">
              <a:buFont typeface="Courier New" panose="02070309020205020404" pitchFamily="49" charset="0"/>
              <a:buChar char="o"/>
            </a:pPr>
            <a:r>
              <a:rPr lang="en-US" sz="2200" dirty="0"/>
              <a:t>Minnesota, 2023-24</a:t>
            </a:r>
          </a:p>
          <a:p>
            <a:r>
              <a:rPr lang="en-US" sz="2600" dirty="0"/>
              <a:t>Collaboration with Dmitri </a:t>
            </a:r>
            <a:r>
              <a:rPr lang="en-US" sz="2600" dirty="0" err="1"/>
              <a:t>Koustas</a:t>
            </a:r>
            <a:r>
              <a:rPr lang="en-US" sz="2600" dirty="0"/>
              <a:t> and </a:t>
            </a:r>
            <a:r>
              <a:rPr lang="en-US" sz="2600" dirty="0" err="1"/>
              <a:t>Xingxing</a:t>
            </a:r>
            <a:r>
              <a:rPr lang="en-US" sz="2600" dirty="0"/>
              <a:t> Yang on TNC data analysis</a:t>
            </a:r>
          </a:p>
          <a:p>
            <a:r>
              <a:rPr lang="en-US" sz="2600" dirty="0"/>
              <a:t>Conversations with driver organizations/supporters and government policy-makers in several states</a:t>
            </a:r>
          </a:p>
        </p:txBody>
      </p:sp>
      <p:sp>
        <p:nvSpPr>
          <p:cNvPr id="4" name="Date Placeholder 3">
            <a:extLst>
              <a:ext uri="{FF2B5EF4-FFF2-40B4-BE49-F238E27FC236}">
                <a16:creationId xmlns:a16="http://schemas.microsoft.com/office/drawing/2014/main" id="{C3C421A3-794B-413C-A575-7DD97D0D2984}"/>
              </a:ext>
            </a:extLst>
          </p:cNvPr>
          <p:cNvSpPr>
            <a:spLocks noGrp="1"/>
          </p:cNvSpPr>
          <p:nvPr>
            <p:ph type="dt" sz="half" idx="10"/>
          </p:nvPr>
        </p:nvSpPr>
        <p:spPr/>
        <p:txBody>
          <a:bodyPr/>
          <a:lstStyle/>
          <a:p>
            <a:r>
              <a:rPr lang="en-US"/>
              <a:t>June 2025</a:t>
            </a:r>
          </a:p>
        </p:txBody>
      </p:sp>
      <p:sp>
        <p:nvSpPr>
          <p:cNvPr id="5" name="Footer Placeholder 4">
            <a:extLst>
              <a:ext uri="{FF2B5EF4-FFF2-40B4-BE49-F238E27FC236}">
                <a16:creationId xmlns:a16="http://schemas.microsoft.com/office/drawing/2014/main" id="{66484C44-D2E6-4282-9999-A2AEED8E1845}"/>
              </a:ext>
            </a:extLst>
          </p:cNvPr>
          <p:cNvSpPr>
            <a:spLocks noGrp="1"/>
          </p:cNvSpPr>
          <p:nvPr>
            <p:ph type="ftr" sz="quarter" idx="11"/>
          </p:nvPr>
        </p:nvSpPr>
        <p:spPr/>
        <p:txBody>
          <a:bodyPr/>
          <a:lstStyle/>
          <a:p>
            <a:r>
              <a:rPr lang="en-US"/>
              <a:t>Parrott--Taking stock of driver pay regulation</a:t>
            </a:r>
          </a:p>
        </p:txBody>
      </p:sp>
      <p:sp>
        <p:nvSpPr>
          <p:cNvPr id="6" name="Slide Number Placeholder 5">
            <a:extLst>
              <a:ext uri="{FF2B5EF4-FFF2-40B4-BE49-F238E27FC236}">
                <a16:creationId xmlns:a16="http://schemas.microsoft.com/office/drawing/2014/main" id="{B0208222-BBD0-4DE4-AA7B-CCBE5FA93227}"/>
              </a:ext>
            </a:extLst>
          </p:cNvPr>
          <p:cNvSpPr>
            <a:spLocks noGrp="1"/>
          </p:cNvSpPr>
          <p:nvPr>
            <p:ph type="sldNum" sz="quarter" idx="12"/>
          </p:nvPr>
        </p:nvSpPr>
        <p:spPr/>
        <p:txBody>
          <a:bodyPr/>
          <a:lstStyle/>
          <a:p>
            <a:fld id="{46BFA575-CEE2-4CA1-8725-655294505ED8}" type="slidenum">
              <a:rPr lang="en-US" smtClean="0"/>
              <a:t>3</a:t>
            </a:fld>
            <a:endParaRPr lang="en-US"/>
          </a:p>
        </p:txBody>
      </p:sp>
    </p:spTree>
    <p:extLst>
      <p:ext uri="{BB962C8B-B14F-4D97-AF65-F5344CB8AC3E}">
        <p14:creationId xmlns:p14="http://schemas.microsoft.com/office/powerpoint/2010/main" val="25111723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FE35F-3713-4328-BFC5-4409172CFA84}"/>
              </a:ext>
            </a:extLst>
          </p:cNvPr>
          <p:cNvSpPr>
            <a:spLocks noGrp="1"/>
          </p:cNvSpPr>
          <p:nvPr>
            <p:ph type="title"/>
          </p:nvPr>
        </p:nvSpPr>
        <p:spPr>
          <a:xfrm>
            <a:off x="628650" y="365125"/>
            <a:ext cx="7886700" cy="930275"/>
          </a:xfrm>
          <a:solidFill>
            <a:srgbClr val="00B0F0"/>
          </a:solidFill>
        </p:spPr>
        <p:txBody>
          <a:bodyPr>
            <a:normAutofit fontScale="90000"/>
          </a:bodyPr>
          <a:lstStyle/>
          <a:p>
            <a:pPr algn="ctr"/>
            <a:br>
              <a:rPr lang="en-US" dirty="0">
                <a:solidFill>
                  <a:schemeClr val="bg1"/>
                </a:solidFill>
              </a:rPr>
            </a:br>
            <a:r>
              <a:rPr lang="en-US" sz="4000" dirty="0">
                <a:solidFill>
                  <a:schemeClr val="bg1"/>
                </a:solidFill>
                <a:latin typeface="+mn-lt"/>
              </a:rPr>
              <a:t>Backdrop</a:t>
            </a:r>
            <a:br>
              <a:rPr lang="en-US" dirty="0">
                <a:solidFill>
                  <a:schemeClr val="bg1"/>
                </a:solidFill>
              </a:rPr>
            </a:br>
            <a:endParaRPr lang="en-US" dirty="0">
              <a:solidFill>
                <a:schemeClr val="bg1"/>
              </a:solidFill>
            </a:endParaRPr>
          </a:p>
        </p:txBody>
      </p:sp>
      <p:sp>
        <p:nvSpPr>
          <p:cNvPr id="4" name="Date Placeholder 3">
            <a:extLst>
              <a:ext uri="{FF2B5EF4-FFF2-40B4-BE49-F238E27FC236}">
                <a16:creationId xmlns:a16="http://schemas.microsoft.com/office/drawing/2014/main" id="{81CB3265-E74C-4F53-A0B6-0C1D5F6A614E}"/>
              </a:ext>
            </a:extLst>
          </p:cNvPr>
          <p:cNvSpPr>
            <a:spLocks noGrp="1"/>
          </p:cNvSpPr>
          <p:nvPr>
            <p:ph type="dt" sz="half" idx="10"/>
          </p:nvPr>
        </p:nvSpPr>
        <p:spPr/>
        <p:txBody>
          <a:bodyPr/>
          <a:lstStyle/>
          <a:p>
            <a:r>
              <a:rPr lang="en-US"/>
              <a:t>June 2025</a:t>
            </a:r>
          </a:p>
        </p:txBody>
      </p:sp>
      <p:sp>
        <p:nvSpPr>
          <p:cNvPr id="5" name="Footer Placeholder 4">
            <a:extLst>
              <a:ext uri="{FF2B5EF4-FFF2-40B4-BE49-F238E27FC236}">
                <a16:creationId xmlns:a16="http://schemas.microsoft.com/office/drawing/2014/main" id="{0D0DC508-C6F1-46F4-9B3A-676015E0DDCA}"/>
              </a:ext>
            </a:extLst>
          </p:cNvPr>
          <p:cNvSpPr>
            <a:spLocks noGrp="1"/>
          </p:cNvSpPr>
          <p:nvPr>
            <p:ph type="ftr" sz="quarter" idx="11"/>
          </p:nvPr>
        </p:nvSpPr>
        <p:spPr/>
        <p:txBody>
          <a:bodyPr/>
          <a:lstStyle/>
          <a:p>
            <a:r>
              <a:rPr lang="en-US"/>
              <a:t>Parrott--Taking stock of driver pay regulation</a:t>
            </a:r>
          </a:p>
        </p:txBody>
      </p:sp>
      <p:sp>
        <p:nvSpPr>
          <p:cNvPr id="6" name="Slide Number Placeholder 5">
            <a:extLst>
              <a:ext uri="{FF2B5EF4-FFF2-40B4-BE49-F238E27FC236}">
                <a16:creationId xmlns:a16="http://schemas.microsoft.com/office/drawing/2014/main" id="{E02A1D14-E6FC-4389-A756-398F1294C211}"/>
              </a:ext>
            </a:extLst>
          </p:cNvPr>
          <p:cNvSpPr>
            <a:spLocks noGrp="1"/>
          </p:cNvSpPr>
          <p:nvPr>
            <p:ph type="sldNum" sz="quarter" idx="12"/>
          </p:nvPr>
        </p:nvSpPr>
        <p:spPr/>
        <p:txBody>
          <a:bodyPr/>
          <a:lstStyle/>
          <a:p>
            <a:fld id="{46BFA575-CEE2-4CA1-8725-655294505ED8}" type="slidenum">
              <a:rPr lang="en-US" smtClean="0"/>
              <a:t>4</a:t>
            </a:fld>
            <a:endParaRPr lang="en-US"/>
          </a:p>
        </p:txBody>
      </p:sp>
      <p:sp>
        <p:nvSpPr>
          <p:cNvPr id="8" name="Content Placeholder 7">
            <a:extLst>
              <a:ext uri="{FF2B5EF4-FFF2-40B4-BE49-F238E27FC236}">
                <a16:creationId xmlns:a16="http://schemas.microsoft.com/office/drawing/2014/main" id="{61D64D75-2B09-743D-35CD-30C49F9AF477}"/>
              </a:ext>
            </a:extLst>
          </p:cNvPr>
          <p:cNvSpPr>
            <a:spLocks noGrp="1"/>
          </p:cNvSpPr>
          <p:nvPr>
            <p:ph idx="1"/>
          </p:nvPr>
        </p:nvSpPr>
        <p:spPr>
          <a:xfrm>
            <a:off x="628650" y="1600200"/>
            <a:ext cx="7886700" cy="4576763"/>
          </a:xfrm>
        </p:spPr>
        <p:txBody>
          <a:bodyPr>
            <a:normAutofit fontScale="25000" lnSpcReduction="20000"/>
          </a:bodyPr>
          <a:lstStyle/>
          <a:p>
            <a:pPr indent="-285750">
              <a:lnSpc>
                <a:spcPct val="107000"/>
              </a:lnSpc>
              <a:spcBef>
                <a:spcPts val="0"/>
              </a:spcBef>
              <a:buFont typeface="Symbol" panose="05050102010706020507" pitchFamily="18" charset="2"/>
              <a:buChar char=""/>
            </a:pPr>
            <a:r>
              <a:rPr lang="en-US" sz="8000" dirty="0">
                <a:effectLst/>
                <a:latin typeface="Calibri" panose="020F0502020204030204" pitchFamily="34" charset="0"/>
                <a:ea typeface="Calibri" panose="020F0502020204030204" pitchFamily="34" charset="0"/>
                <a:cs typeface="Times New Roman" panose="02020603050405020304" pitchFamily="18" charset="0"/>
              </a:rPr>
              <a:t>Over 5 million online platform gig workers with 85%+ concentrated in passenger transportation services or food delivery (</a:t>
            </a:r>
            <a:r>
              <a:rPr lang="en-US" sz="8000" dirty="0" err="1">
                <a:effectLst/>
                <a:latin typeface="Calibri" panose="020F0502020204030204" pitchFamily="34" charset="0"/>
                <a:ea typeface="Calibri" panose="020F0502020204030204" pitchFamily="34" charset="0"/>
                <a:cs typeface="Times New Roman" panose="02020603050405020304" pitchFamily="18" charset="0"/>
              </a:rPr>
              <a:t>Garin</a:t>
            </a:r>
            <a:r>
              <a:rPr lang="en-US" sz="8000" dirty="0">
                <a:effectLst/>
                <a:latin typeface="Calibri" panose="020F0502020204030204" pitchFamily="34" charset="0"/>
                <a:ea typeface="Calibri" panose="020F0502020204030204" pitchFamily="34" charset="0"/>
                <a:cs typeface="Times New Roman" panose="02020603050405020304" pitchFamily="18" charset="0"/>
              </a:rPr>
              <a:t> et.al., 2023)</a:t>
            </a:r>
          </a:p>
          <a:p>
            <a:pPr marL="57150" indent="0">
              <a:lnSpc>
                <a:spcPct val="107000"/>
              </a:lnSpc>
              <a:spcBef>
                <a:spcPts val="0"/>
              </a:spcBef>
              <a:buNone/>
            </a:pPr>
            <a:endParaRPr lang="en-US" sz="8000" dirty="0">
              <a:effectLst/>
              <a:latin typeface="Calibri" panose="020F0502020204030204" pitchFamily="34" charset="0"/>
              <a:ea typeface="Calibri" panose="020F0502020204030204" pitchFamily="34" charset="0"/>
              <a:cs typeface="Times New Roman" panose="02020603050405020304" pitchFamily="18" charset="0"/>
            </a:endParaRPr>
          </a:p>
          <a:p>
            <a:pPr indent="-285750">
              <a:lnSpc>
                <a:spcPct val="107000"/>
              </a:lnSpc>
              <a:spcBef>
                <a:spcPts val="0"/>
              </a:spcBef>
              <a:buFont typeface="Symbol" panose="05050102010706020507" pitchFamily="18" charset="2"/>
              <a:buChar char=""/>
            </a:pPr>
            <a:r>
              <a:rPr lang="en-US" sz="8000" dirty="0">
                <a:effectLst/>
                <a:latin typeface="Calibri" panose="020F0502020204030204" pitchFamily="34" charset="0"/>
                <a:ea typeface="Calibri" panose="020F0502020204030204" pitchFamily="34" charset="0"/>
                <a:cs typeface="Times New Roman" panose="02020603050405020304" pitchFamily="18" charset="0"/>
              </a:rPr>
              <a:t>Defining feature of online platform work is workers’ status as independent contractors.</a:t>
            </a:r>
          </a:p>
          <a:p>
            <a:pPr marL="57150" indent="0">
              <a:lnSpc>
                <a:spcPct val="107000"/>
              </a:lnSpc>
              <a:spcBef>
                <a:spcPts val="0"/>
              </a:spcBef>
              <a:buNone/>
            </a:pPr>
            <a:endParaRPr lang="en-US" sz="8000" dirty="0">
              <a:effectLst/>
              <a:latin typeface="Calibri" panose="020F0502020204030204" pitchFamily="34" charset="0"/>
              <a:ea typeface="Calibri" panose="020F0502020204030204" pitchFamily="34" charset="0"/>
              <a:cs typeface="Times New Roman" panose="02020603050405020304" pitchFamily="18" charset="0"/>
            </a:endParaRPr>
          </a:p>
          <a:p>
            <a:pPr indent="-285750">
              <a:lnSpc>
                <a:spcPct val="107000"/>
              </a:lnSpc>
              <a:spcBef>
                <a:spcPts val="0"/>
              </a:spcBef>
              <a:buFont typeface="Symbol" panose="05050102010706020507" pitchFamily="18" charset="2"/>
              <a:buChar char=""/>
            </a:pPr>
            <a:r>
              <a:rPr lang="en-US" sz="8000" dirty="0">
                <a:effectLst/>
                <a:latin typeface="Calibri" panose="020F0502020204030204" pitchFamily="34" charset="0"/>
                <a:ea typeface="Calibri" panose="020F0502020204030204" pitchFamily="34" charset="0"/>
                <a:cs typeface="Times New Roman" panose="02020603050405020304" pitchFamily="18" charset="0"/>
              </a:rPr>
              <a:t>Uber and Lyft duopoly dominates the transp. network company (TNC) industry. </a:t>
            </a:r>
          </a:p>
          <a:p>
            <a:pPr marL="57150" indent="0">
              <a:lnSpc>
                <a:spcPct val="107000"/>
              </a:lnSpc>
              <a:spcBef>
                <a:spcPts val="0"/>
              </a:spcBef>
              <a:buNone/>
            </a:pPr>
            <a:endParaRPr lang="en-US" sz="8000" dirty="0">
              <a:effectLst/>
              <a:latin typeface="Calibri" panose="020F0502020204030204" pitchFamily="34" charset="0"/>
              <a:ea typeface="Calibri" panose="020F0502020204030204" pitchFamily="34" charset="0"/>
              <a:cs typeface="Times New Roman" panose="02020603050405020304" pitchFamily="18" charset="0"/>
            </a:endParaRPr>
          </a:p>
          <a:p>
            <a:pPr indent="-285750">
              <a:lnSpc>
                <a:spcPct val="107000"/>
              </a:lnSpc>
              <a:spcBef>
                <a:spcPts val="0"/>
              </a:spcBef>
              <a:buFont typeface="Symbol" panose="05050102010706020507" pitchFamily="18" charset="2"/>
              <a:buChar char=""/>
            </a:pPr>
            <a:r>
              <a:rPr lang="en-US" sz="8000" dirty="0">
                <a:effectLst/>
                <a:latin typeface="Calibri" panose="020F0502020204030204" pitchFamily="34" charset="0"/>
                <a:ea typeface="Calibri" panose="020F0502020204030204" pitchFamily="34" charset="0"/>
                <a:cs typeface="Times New Roman" panose="02020603050405020304" pitchFamily="18" charset="0"/>
              </a:rPr>
              <a:t>With large network scale, companies flood the streets w/ vehicles to compete by keeping passenger wait times low. Since TNCs only pay drivers when they transport passengers and with labor supply now often exceeding consumer demand</a:t>
            </a:r>
          </a:p>
          <a:p>
            <a:pPr marL="514350" lvl="1" indent="0">
              <a:lnSpc>
                <a:spcPct val="107000"/>
              </a:lnSpc>
              <a:spcBef>
                <a:spcPts val="0"/>
              </a:spcBef>
              <a:buNone/>
            </a:pPr>
            <a:r>
              <a:rPr lang="en-US" sz="8000" dirty="0">
                <a:effectLst/>
                <a:latin typeface="Calibri" panose="020F0502020204030204" pitchFamily="34" charset="0"/>
                <a:ea typeface="Calibri" panose="020F0502020204030204" pitchFamily="34" charset="0"/>
                <a:cs typeface="Times New Roman" panose="02020603050405020304" pitchFamily="18" charset="0"/>
              </a:rPr>
              <a:t>=&gt; drivers receive low hourly pay, no benefits, &amp; limited expense reimbursement</a:t>
            </a:r>
          </a:p>
          <a:p>
            <a:pPr marL="457200" marR="0" indent="0">
              <a:lnSpc>
                <a:spcPct val="107000"/>
              </a:lnSpc>
              <a:spcBef>
                <a:spcPts val="0"/>
              </a:spcBef>
              <a:spcAft>
                <a:spcPts val="800"/>
              </a:spcAft>
              <a:buNone/>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207607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FE35F-3713-4328-BFC5-4409172CFA84}"/>
              </a:ext>
            </a:extLst>
          </p:cNvPr>
          <p:cNvSpPr>
            <a:spLocks noGrp="1"/>
          </p:cNvSpPr>
          <p:nvPr>
            <p:ph type="title"/>
          </p:nvPr>
        </p:nvSpPr>
        <p:spPr>
          <a:xfrm>
            <a:off x="628650" y="365125"/>
            <a:ext cx="7886700" cy="930275"/>
          </a:xfrm>
          <a:solidFill>
            <a:srgbClr val="00B0F0"/>
          </a:solidFill>
        </p:spPr>
        <p:txBody>
          <a:bodyPr>
            <a:normAutofit fontScale="90000"/>
          </a:bodyPr>
          <a:lstStyle/>
          <a:p>
            <a:pPr algn="ctr"/>
            <a:br>
              <a:rPr lang="en-US" dirty="0">
                <a:solidFill>
                  <a:schemeClr val="bg1"/>
                </a:solidFill>
              </a:rPr>
            </a:br>
            <a:r>
              <a:rPr lang="en-US" sz="4000" dirty="0">
                <a:solidFill>
                  <a:schemeClr val="bg1"/>
                </a:solidFill>
                <a:latin typeface="+mn-lt"/>
              </a:rPr>
              <a:t>TNC driver labor market</a:t>
            </a:r>
            <a:br>
              <a:rPr lang="en-US" dirty="0">
                <a:solidFill>
                  <a:schemeClr val="bg1"/>
                </a:solidFill>
              </a:rPr>
            </a:br>
            <a:endParaRPr lang="en-US" dirty="0">
              <a:solidFill>
                <a:schemeClr val="bg1"/>
              </a:solidFill>
            </a:endParaRPr>
          </a:p>
        </p:txBody>
      </p:sp>
      <p:sp>
        <p:nvSpPr>
          <p:cNvPr id="4" name="Date Placeholder 3">
            <a:extLst>
              <a:ext uri="{FF2B5EF4-FFF2-40B4-BE49-F238E27FC236}">
                <a16:creationId xmlns:a16="http://schemas.microsoft.com/office/drawing/2014/main" id="{81CB3265-E74C-4F53-A0B6-0C1D5F6A614E}"/>
              </a:ext>
            </a:extLst>
          </p:cNvPr>
          <p:cNvSpPr>
            <a:spLocks noGrp="1"/>
          </p:cNvSpPr>
          <p:nvPr>
            <p:ph type="dt" sz="half" idx="10"/>
          </p:nvPr>
        </p:nvSpPr>
        <p:spPr/>
        <p:txBody>
          <a:bodyPr/>
          <a:lstStyle/>
          <a:p>
            <a:r>
              <a:rPr lang="en-US"/>
              <a:t>June 2025</a:t>
            </a:r>
          </a:p>
        </p:txBody>
      </p:sp>
      <p:sp>
        <p:nvSpPr>
          <p:cNvPr id="5" name="Footer Placeholder 4">
            <a:extLst>
              <a:ext uri="{FF2B5EF4-FFF2-40B4-BE49-F238E27FC236}">
                <a16:creationId xmlns:a16="http://schemas.microsoft.com/office/drawing/2014/main" id="{0D0DC508-C6F1-46F4-9B3A-676015E0DDCA}"/>
              </a:ext>
            </a:extLst>
          </p:cNvPr>
          <p:cNvSpPr>
            <a:spLocks noGrp="1"/>
          </p:cNvSpPr>
          <p:nvPr>
            <p:ph type="ftr" sz="quarter" idx="11"/>
          </p:nvPr>
        </p:nvSpPr>
        <p:spPr/>
        <p:txBody>
          <a:bodyPr/>
          <a:lstStyle/>
          <a:p>
            <a:r>
              <a:rPr lang="en-US"/>
              <a:t>Parrott--Taking stock of driver pay regulation</a:t>
            </a:r>
          </a:p>
        </p:txBody>
      </p:sp>
      <p:sp>
        <p:nvSpPr>
          <p:cNvPr id="6" name="Slide Number Placeholder 5">
            <a:extLst>
              <a:ext uri="{FF2B5EF4-FFF2-40B4-BE49-F238E27FC236}">
                <a16:creationId xmlns:a16="http://schemas.microsoft.com/office/drawing/2014/main" id="{E02A1D14-E6FC-4389-A756-398F1294C211}"/>
              </a:ext>
            </a:extLst>
          </p:cNvPr>
          <p:cNvSpPr>
            <a:spLocks noGrp="1"/>
          </p:cNvSpPr>
          <p:nvPr>
            <p:ph type="sldNum" sz="quarter" idx="12"/>
          </p:nvPr>
        </p:nvSpPr>
        <p:spPr/>
        <p:txBody>
          <a:bodyPr/>
          <a:lstStyle/>
          <a:p>
            <a:fld id="{46BFA575-CEE2-4CA1-8725-655294505ED8}" type="slidenum">
              <a:rPr lang="en-US" smtClean="0"/>
              <a:t>5</a:t>
            </a:fld>
            <a:endParaRPr lang="en-US"/>
          </a:p>
        </p:txBody>
      </p:sp>
      <p:sp>
        <p:nvSpPr>
          <p:cNvPr id="8" name="Content Placeholder 7">
            <a:extLst>
              <a:ext uri="{FF2B5EF4-FFF2-40B4-BE49-F238E27FC236}">
                <a16:creationId xmlns:a16="http://schemas.microsoft.com/office/drawing/2014/main" id="{61D64D75-2B09-743D-35CD-30C49F9AF477}"/>
              </a:ext>
            </a:extLst>
          </p:cNvPr>
          <p:cNvSpPr>
            <a:spLocks noGrp="1"/>
          </p:cNvSpPr>
          <p:nvPr>
            <p:ph idx="1"/>
          </p:nvPr>
        </p:nvSpPr>
        <p:spPr>
          <a:xfrm>
            <a:off x="628650" y="1600200"/>
            <a:ext cx="7886700" cy="4576763"/>
          </a:xfrm>
        </p:spPr>
        <p:txBody>
          <a:bodyPr>
            <a:normAutofit fontScale="92500" lnSpcReduction="10000"/>
          </a:bodyPr>
          <a:lstStyle/>
          <a:p>
            <a:pPr indent="-285750">
              <a:lnSpc>
                <a:spcPct val="107000"/>
              </a:lnSpc>
              <a:spcBef>
                <a:spcPts val="0"/>
              </a:spcBef>
              <a:buFont typeface="Symbol" panose="05050102010706020507" pitchFamily="18" charset="2"/>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Duopsony</a:t>
            </a:r>
          </a:p>
          <a:p>
            <a:pPr marL="57150" indent="0">
              <a:lnSpc>
                <a:spcPct val="107000"/>
              </a:lnSpc>
              <a:spcBef>
                <a:spcPts val="0"/>
              </a:spcBef>
              <a:buNone/>
            </a:pP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indent="-285750">
              <a:lnSpc>
                <a:spcPct val="107000"/>
              </a:lnSpc>
              <a:spcBef>
                <a:spcPts val="0"/>
              </a:spcBef>
              <a:buFont typeface="Symbol" panose="05050102010706020507" pitchFamily="18" charset="2"/>
              <a:buChar char=""/>
            </a:pPr>
            <a:r>
              <a:rPr lang="en-US" sz="2400" dirty="0">
                <a:latin typeface="Calibri" panose="020F0502020204030204" pitchFamily="34" charset="0"/>
                <a:ea typeface="Calibri" panose="020F0502020204030204" pitchFamily="34" charset="0"/>
                <a:cs typeface="Times New Roman" panose="02020603050405020304" pitchFamily="18" charset="0"/>
              </a:rPr>
              <a:t>Driver demographics: non-college educated male, heavily immigrant</a:t>
            </a:r>
          </a:p>
          <a:p>
            <a:pPr lvl="1">
              <a:lnSpc>
                <a:spcPct val="107000"/>
              </a:lnSpc>
              <a:spcBef>
                <a:spcPts val="0"/>
              </a:spcBef>
              <a:buFont typeface="Courier New" panose="02070309020205020404" pitchFamily="49" charset="0"/>
              <a:buChar char="o"/>
            </a:pPr>
            <a:r>
              <a:rPr lang="en-US" sz="2000" dirty="0">
                <a:latin typeface="Calibri" panose="020F0502020204030204" pitchFamily="34" charset="0"/>
                <a:ea typeface="Calibri" panose="020F0502020204030204" pitchFamily="34" charset="0"/>
                <a:cs typeface="Times New Roman" panose="02020603050405020304" pitchFamily="18" charset="0"/>
              </a:rPr>
              <a:t>E.g., in MN, relative to all workers, drivers are 91% male (vs. 48%); 79% not college-educated (vs. 57%), 61% foreign-born (vs. 11%)</a:t>
            </a:r>
          </a:p>
          <a:p>
            <a:pPr lvl="1">
              <a:lnSpc>
                <a:spcPct val="107000"/>
              </a:lnSpc>
              <a:spcBef>
                <a:spcPts val="0"/>
              </a:spcBef>
              <a:buFont typeface="Courier New" panose="02070309020205020404" pitchFamily="49" charset="0"/>
              <a:buChar char="o"/>
            </a:pPr>
            <a:r>
              <a:rPr lang="en-US" sz="2000" dirty="0">
                <a:latin typeface="Calibri" panose="020F0502020204030204" pitchFamily="34" charset="0"/>
                <a:ea typeface="Calibri" panose="020F0502020204030204" pitchFamily="34" charset="0"/>
                <a:cs typeface="Times New Roman" panose="02020603050405020304" pitchFamily="18" charset="0"/>
              </a:rPr>
              <a:t>Disproportionately SNAP recipients and either receiving Medicaid or uninsured</a:t>
            </a:r>
          </a:p>
          <a:p>
            <a:pPr marL="457200" lvl="1" indent="0">
              <a:lnSpc>
                <a:spcPct val="107000"/>
              </a:lnSpc>
              <a:spcBef>
                <a:spcPts val="0"/>
              </a:spcBef>
              <a:buNone/>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indent="-285750">
              <a:lnSpc>
                <a:spcPct val="107000"/>
              </a:lnSpc>
              <a:spcBef>
                <a:spcPts val="0"/>
              </a:spcBef>
              <a:buFont typeface="Symbol" panose="05050102010706020507" pitchFamily="18" charset="2"/>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Drivers provide own vehicles and cover all vehicle costs; drivers providing bulk of trips often purchase cars to earn a living as TNC drivers</a:t>
            </a:r>
          </a:p>
          <a:p>
            <a:pPr marL="57150" indent="0">
              <a:lnSpc>
                <a:spcPct val="107000"/>
              </a:lnSpc>
              <a:spcBef>
                <a:spcPts val="0"/>
              </a:spcBef>
              <a:buNone/>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indent="-285750">
              <a:lnSpc>
                <a:spcPct val="107000"/>
              </a:lnSpc>
              <a:spcBef>
                <a:spcPts val="0"/>
              </a:spcBef>
              <a:buFont typeface="Symbol" panose="05050102010706020507" pitchFamily="18" charset="2"/>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Algorithmic management, pay setting and control over access to work</a:t>
            </a:r>
          </a:p>
          <a:p>
            <a:pPr indent="-285750">
              <a:lnSpc>
                <a:spcPct val="107000"/>
              </a:lnSpc>
              <a:spcBef>
                <a:spcPts val="0"/>
              </a:spcBef>
              <a:buFont typeface="Symbol" panose="05050102010706020507" pitchFamily="18" charset="2"/>
              <a:buChar char=""/>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indent="0">
              <a:lnSpc>
                <a:spcPct val="107000"/>
              </a:lnSpc>
              <a:spcBef>
                <a:spcPts val="0"/>
              </a:spcBef>
              <a:spcAft>
                <a:spcPts val="800"/>
              </a:spcAft>
              <a:buNone/>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3066554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9D2463-1DA2-4ADA-BBBE-E4175B33AF07}"/>
              </a:ext>
            </a:extLst>
          </p:cNvPr>
          <p:cNvSpPr>
            <a:spLocks noGrp="1"/>
          </p:cNvSpPr>
          <p:nvPr>
            <p:ph type="title"/>
          </p:nvPr>
        </p:nvSpPr>
        <p:spPr>
          <a:xfrm>
            <a:off x="628650" y="365125"/>
            <a:ext cx="7886700" cy="1006475"/>
          </a:xfrm>
          <a:solidFill>
            <a:srgbClr val="00B0F0"/>
          </a:solidFill>
        </p:spPr>
        <p:txBody>
          <a:bodyPr>
            <a:noAutofit/>
          </a:bodyPr>
          <a:lstStyle/>
          <a:p>
            <a:br>
              <a:rPr lang="en-US" sz="3200" b="1" i="0" u="none" strike="noStrike" baseline="0" dirty="0">
                <a:latin typeface="+mn-lt"/>
              </a:rPr>
            </a:br>
            <a:r>
              <a:rPr lang="en-US" sz="3200" i="0" u="none" strike="noStrike" baseline="0" dirty="0">
                <a:solidFill>
                  <a:schemeClr val="bg1"/>
                </a:solidFill>
                <a:latin typeface="+mn-lt"/>
              </a:rPr>
              <a:t>Convention for denoting three TNC time segments</a:t>
            </a:r>
            <a:br>
              <a:rPr lang="en-US" sz="3200" b="1" i="0" u="none" strike="noStrike" baseline="0" dirty="0">
                <a:latin typeface="+mn-lt"/>
              </a:rPr>
            </a:br>
            <a:endParaRPr lang="en-US" sz="3200" dirty="0">
              <a:latin typeface="+mn-lt"/>
            </a:endParaRPr>
          </a:p>
        </p:txBody>
      </p:sp>
      <p:sp>
        <p:nvSpPr>
          <p:cNvPr id="3" name="Content Placeholder 2">
            <a:extLst>
              <a:ext uri="{FF2B5EF4-FFF2-40B4-BE49-F238E27FC236}">
                <a16:creationId xmlns:a16="http://schemas.microsoft.com/office/drawing/2014/main" id="{4ED5A3BA-492B-4255-A7C8-7BDE10282BD7}"/>
              </a:ext>
            </a:extLst>
          </p:cNvPr>
          <p:cNvSpPr>
            <a:spLocks noGrp="1"/>
          </p:cNvSpPr>
          <p:nvPr>
            <p:ph idx="1"/>
          </p:nvPr>
        </p:nvSpPr>
        <p:spPr>
          <a:xfrm>
            <a:off x="628650" y="1676400"/>
            <a:ext cx="7886700" cy="4500563"/>
          </a:xfrm>
        </p:spPr>
        <p:txBody>
          <a:bodyPr>
            <a:normAutofit/>
          </a:bodyPr>
          <a:lstStyle/>
          <a:p>
            <a:pPr marR="0" algn="l" rtl="0"/>
            <a:r>
              <a:rPr lang="en-US" sz="2400" b="0" i="0" u="none" strike="noStrike" baseline="0" dirty="0">
                <a:latin typeface="Times New Roman" panose="02020603050405020304" pitchFamily="18" charset="0"/>
              </a:rPr>
              <a:t>Period 1 </a:t>
            </a:r>
            <a:r>
              <a:rPr lang="en-US" sz="2400" b="1" i="0" u="none" strike="noStrike" baseline="0" dirty="0">
                <a:latin typeface="Times New Roman" panose="02020603050405020304" pitchFamily="18" charset="0"/>
              </a:rPr>
              <a:t>(P1) </a:t>
            </a:r>
            <a:r>
              <a:rPr lang="en-US" sz="2400" b="0" i="0" u="none" strike="noStrike" baseline="0" dirty="0">
                <a:latin typeface="Times New Roman" panose="02020603050405020304" pitchFamily="18" charset="0"/>
              </a:rPr>
              <a:t>= time when driver is logged into the app waiting for a dispatch, including returning from the previous destination to a busier area;</a:t>
            </a:r>
          </a:p>
          <a:p>
            <a:pPr marR="0" algn="l" rtl="0"/>
            <a:r>
              <a:rPr lang="en-US" sz="2400" b="0" i="0" u="none" strike="noStrike" baseline="0" dirty="0">
                <a:latin typeface="Times New Roman" panose="02020603050405020304" pitchFamily="18" charset="0"/>
              </a:rPr>
              <a:t>Period 2 </a:t>
            </a:r>
            <a:r>
              <a:rPr lang="en-US" sz="2400" b="1" i="0" u="none" strike="noStrike" baseline="0" dirty="0">
                <a:latin typeface="Times New Roman" panose="02020603050405020304" pitchFamily="18" charset="0"/>
              </a:rPr>
              <a:t>(P2)</a:t>
            </a:r>
            <a:r>
              <a:rPr lang="en-US" sz="2400" b="0" i="0" u="none" strike="noStrike" baseline="0" dirty="0">
                <a:latin typeface="Times New Roman" panose="02020603050405020304" pitchFamily="18" charset="0"/>
              </a:rPr>
              <a:t> = time when driver is on their way to pick up a passenger after accepting a ride offer; and</a:t>
            </a:r>
          </a:p>
          <a:p>
            <a:pPr marR="0" algn="l" rtl="0"/>
            <a:r>
              <a:rPr lang="en-US" sz="2400" b="0" i="0" u="none" strike="noStrike" baseline="0" dirty="0">
                <a:latin typeface="Times New Roman" panose="02020603050405020304" pitchFamily="18" charset="0"/>
              </a:rPr>
              <a:t>Period 3 </a:t>
            </a:r>
            <a:r>
              <a:rPr lang="en-US" sz="2400" b="1" i="0" u="none" strike="noStrike" baseline="0" dirty="0">
                <a:latin typeface="Times New Roman" panose="02020603050405020304" pitchFamily="18" charset="0"/>
              </a:rPr>
              <a:t>(P3) </a:t>
            </a:r>
            <a:r>
              <a:rPr lang="en-US" sz="2400" b="0" i="0" u="none" strike="noStrike" baseline="0" dirty="0">
                <a:latin typeface="Times New Roman" panose="02020603050405020304" pitchFamily="18" charset="0"/>
              </a:rPr>
              <a:t>= time when a driver is transporting a passenger from pick-up to drop-off.</a:t>
            </a:r>
          </a:p>
          <a:p>
            <a:pPr marL="0" marR="0" indent="0" algn="l" rtl="0">
              <a:buNone/>
            </a:pPr>
            <a:r>
              <a:rPr lang="en-US" sz="2400" b="0" i="0" u="none" strike="noStrike" baseline="0" dirty="0">
                <a:latin typeface="Times New Roman" panose="02020603050405020304" pitchFamily="18" charset="0"/>
              </a:rPr>
              <a:t>Total working, or on-app, time = P1+P2+P3		</a:t>
            </a:r>
          </a:p>
          <a:p>
            <a:pPr marL="0" marR="0" indent="0" algn="l" rtl="0">
              <a:buNone/>
            </a:pPr>
            <a:r>
              <a:rPr lang="en-US" sz="2400" b="0" i="0" u="none" strike="noStrike" baseline="0" dirty="0">
                <a:latin typeface="Times New Roman" panose="02020603050405020304" pitchFamily="18" charset="0"/>
              </a:rPr>
              <a:t>Total miles = miles driven during P1+P2+P3</a:t>
            </a:r>
          </a:p>
          <a:p>
            <a:pPr marL="0" marR="0" indent="0" algn="l" rtl="0">
              <a:buNone/>
            </a:pPr>
            <a:r>
              <a:rPr lang="en-US" sz="2400" b="1" i="0" u="none" strike="noStrike" baseline="0" dirty="0">
                <a:latin typeface="Times New Roman" panose="02020603050405020304" pitchFamily="18" charset="0"/>
              </a:rPr>
              <a:t>Utilization rate:</a:t>
            </a:r>
            <a:r>
              <a:rPr lang="en-US" sz="2400" b="0" i="0" u="none" strike="noStrike" baseline="0" dirty="0">
                <a:latin typeface="Times New Roman" panose="02020603050405020304" pitchFamily="18" charset="0"/>
              </a:rPr>
              <a:t> P3/ (P1+P2+P3), share of on-app time with a passenger in the vehicle</a:t>
            </a:r>
          </a:p>
          <a:p>
            <a:pPr marR="0" algn="l" rtl="0"/>
            <a:endParaRPr lang="en-US" sz="2800" b="0" i="0" u="none" strike="noStrike" baseline="0" dirty="0">
              <a:latin typeface="Times New Roman" panose="02020603050405020304" pitchFamily="18" charset="0"/>
            </a:endParaRPr>
          </a:p>
          <a:p>
            <a:endParaRPr lang="en-US" dirty="0"/>
          </a:p>
        </p:txBody>
      </p:sp>
      <p:sp>
        <p:nvSpPr>
          <p:cNvPr id="4" name="Date Placeholder 3">
            <a:extLst>
              <a:ext uri="{FF2B5EF4-FFF2-40B4-BE49-F238E27FC236}">
                <a16:creationId xmlns:a16="http://schemas.microsoft.com/office/drawing/2014/main" id="{9890602A-04F3-43E9-A1A7-FD3FCA4E3A69}"/>
              </a:ext>
            </a:extLst>
          </p:cNvPr>
          <p:cNvSpPr>
            <a:spLocks noGrp="1"/>
          </p:cNvSpPr>
          <p:nvPr>
            <p:ph type="dt" sz="half" idx="10"/>
          </p:nvPr>
        </p:nvSpPr>
        <p:spPr/>
        <p:txBody>
          <a:bodyPr/>
          <a:lstStyle/>
          <a:p>
            <a:r>
              <a:rPr lang="en-US"/>
              <a:t>June 2025</a:t>
            </a:r>
          </a:p>
        </p:txBody>
      </p:sp>
      <p:sp>
        <p:nvSpPr>
          <p:cNvPr id="5" name="Footer Placeholder 4">
            <a:extLst>
              <a:ext uri="{FF2B5EF4-FFF2-40B4-BE49-F238E27FC236}">
                <a16:creationId xmlns:a16="http://schemas.microsoft.com/office/drawing/2014/main" id="{D6E1CCD3-AB6C-4B59-87DF-940E6A27D325}"/>
              </a:ext>
            </a:extLst>
          </p:cNvPr>
          <p:cNvSpPr>
            <a:spLocks noGrp="1"/>
          </p:cNvSpPr>
          <p:nvPr>
            <p:ph type="ftr" sz="quarter" idx="11"/>
          </p:nvPr>
        </p:nvSpPr>
        <p:spPr/>
        <p:txBody>
          <a:bodyPr/>
          <a:lstStyle/>
          <a:p>
            <a:r>
              <a:rPr lang="en-US"/>
              <a:t>Parrott--Taking stock of driver pay regulation</a:t>
            </a:r>
          </a:p>
        </p:txBody>
      </p:sp>
      <p:sp>
        <p:nvSpPr>
          <p:cNvPr id="6" name="Slide Number Placeholder 5">
            <a:extLst>
              <a:ext uri="{FF2B5EF4-FFF2-40B4-BE49-F238E27FC236}">
                <a16:creationId xmlns:a16="http://schemas.microsoft.com/office/drawing/2014/main" id="{E423E970-AFD6-41F5-AE65-2AF3E693591D}"/>
              </a:ext>
            </a:extLst>
          </p:cNvPr>
          <p:cNvSpPr>
            <a:spLocks noGrp="1"/>
          </p:cNvSpPr>
          <p:nvPr>
            <p:ph type="sldNum" sz="quarter" idx="12"/>
          </p:nvPr>
        </p:nvSpPr>
        <p:spPr/>
        <p:txBody>
          <a:bodyPr/>
          <a:lstStyle/>
          <a:p>
            <a:fld id="{46BFA575-CEE2-4CA1-8725-655294505ED8}" type="slidenum">
              <a:rPr lang="en-US" smtClean="0"/>
              <a:t>6</a:t>
            </a:fld>
            <a:endParaRPr lang="en-US"/>
          </a:p>
        </p:txBody>
      </p:sp>
    </p:spTree>
    <p:extLst>
      <p:ext uri="{BB962C8B-B14F-4D97-AF65-F5344CB8AC3E}">
        <p14:creationId xmlns:p14="http://schemas.microsoft.com/office/powerpoint/2010/main" val="3880707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82837A-7A77-46B3-9E46-FA3AE89C48EF}"/>
              </a:ext>
            </a:extLst>
          </p:cNvPr>
          <p:cNvSpPr>
            <a:spLocks noGrp="1"/>
          </p:cNvSpPr>
          <p:nvPr>
            <p:ph idx="1"/>
          </p:nvPr>
        </p:nvSpPr>
        <p:spPr>
          <a:xfrm>
            <a:off x="457200" y="1600200"/>
            <a:ext cx="7924800" cy="4634987"/>
          </a:xfrm>
        </p:spPr>
        <p:txBody>
          <a:bodyPr/>
          <a:lstStyle/>
          <a:p>
            <a:pPr indent="-285750">
              <a:lnSpc>
                <a:spcPct val="107000"/>
              </a:lnSpc>
              <a:spcBef>
                <a:spcPts val="0"/>
              </a:spcBef>
              <a:buFont typeface="Symbol" panose="05050102010706020507" pitchFamily="18" charset="2"/>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Per passenger (or trip) minute to compensate driver’s time</a:t>
            </a:r>
          </a:p>
          <a:p>
            <a:pPr marL="57150" indent="0">
              <a:lnSpc>
                <a:spcPct val="107000"/>
              </a:lnSpc>
              <a:spcBef>
                <a:spcPts val="0"/>
              </a:spcBef>
              <a:buNone/>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indent="-285750">
              <a:lnSpc>
                <a:spcPct val="107000"/>
              </a:lnSpc>
              <a:spcBef>
                <a:spcPts val="0"/>
              </a:spcBef>
              <a:buFont typeface="Symbol" panose="05050102010706020507" pitchFamily="18" charset="2"/>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Per passenger (or trip) mile to cover vehicle expenses</a:t>
            </a:r>
          </a:p>
          <a:p>
            <a:pPr marL="57150" indent="0">
              <a:lnSpc>
                <a:spcPct val="107000"/>
              </a:lnSpc>
              <a:spcBef>
                <a:spcPts val="0"/>
              </a:spcBef>
              <a:buNone/>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indent="-285750">
              <a:lnSpc>
                <a:spcPct val="107000"/>
              </a:lnSpc>
              <a:spcBef>
                <a:spcPts val="0"/>
              </a:spcBef>
              <a:buFont typeface="Symbol" panose="05050102010706020507" pitchFamily="18" charset="2"/>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Utilization factor (static or dynamic) to scale up trip time &amp; distance for all working time and miles</a:t>
            </a:r>
          </a:p>
          <a:p>
            <a:pPr lvl="1">
              <a:lnSpc>
                <a:spcPct val="107000"/>
              </a:lnSpc>
              <a:spcBef>
                <a:spcPts val="0"/>
              </a:spcBef>
              <a:buFont typeface="Courier New" panose="02070309020205020404" pitchFamily="49" charset="0"/>
              <a:buChar char="o"/>
            </a:pPr>
            <a:r>
              <a:rPr lang="en-US" sz="2400" dirty="0">
                <a:latin typeface="Calibri" panose="020F0502020204030204" pitchFamily="34" charset="0"/>
                <a:ea typeface="Calibri" panose="020F0502020204030204" pitchFamily="34" charset="0"/>
                <a:cs typeface="Times New Roman" panose="02020603050405020304" pitchFamily="18" charset="0"/>
              </a:rPr>
              <a:t>In NYC standard, having utilization in the denominator intended to incentive TNCs to limit driver supply</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3" name="Title 2">
            <a:extLst>
              <a:ext uri="{FF2B5EF4-FFF2-40B4-BE49-F238E27FC236}">
                <a16:creationId xmlns:a16="http://schemas.microsoft.com/office/drawing/2014/main" id="{7B377DDA-F512-49AE-B2E4-1EDD6BF47E32}"/>
              </a:ext>
            </a:extLst>
          </p:cNvPr>
          <p:cNvSpPr>
            <a:spLocks noGrp="1"/>
          </p:cNvSpPr>
          <p:nvPr>
            <p:ph type="title"/>
          </p:nvPr>
        </p:nvSpPr>
        <p:spPr>
          <a:xfrm>
            <a:off x="457200" y="274638"/>
            <a:ext cx="8229600" cy="868362"/>
          </a:xfrm>
          <a:solidFill>
            <a:srgbClr val="00B0F0"/>
          </a:solidFill>
        </p:spPr>
        <p:txBody>
          <a:bodyPr>
            <a:normAutofit fontScale="90000"/>
          </a:bodyPr>
          <a:lstStyle/>
          <a:p>
            <a:r>
              <a:rPr lang="en-US" sz="3600" dirty="0">
                <a:solidFill>
                  <a:schemeClr val="bg1"/>
                </a:solidFill>
              </a:rPr>
              <a:t>Regulating driver pay—three core components</a:t>
            </a:r>
          </a:p>
        </p:txBody>
      </p:sp>
      <p:sp>
        <p:nvSpPr>
          <p:cNvPr id="4" name="Date Placeholder 3">
            <a:extLst>
              <a:ext uri="{FF2B5EF4-FFF2-40B4-BE49-F238E27FC236}">
                <a16:creationId xmlns:a16="http://schemas.microsoft.com/office/drawing/2014/main" id="{6F6785C6-51BD-4E48-BADC-C55788D7B201}"/>
              </a:ext>
            </a:extLst>
          </p:cNvPr>
          <p:cNvSpPr>
            <a:spLocks noGrp="1"/>
          </p:cNvSpPr>
          <p:nvPr>
            <p:ph type="dt" sz="half" idx="10"/>
          </p:nvPr>
        </p:nvSpPr>
        <p:spPr/>
        <p:txBody>
          <a:bodyPr/>
          <a:lstStyle/>
          <a:p>
            <a:r>
              <a:rPr lang="en-US"/>
              <a:t>June 2025</a:t>
            </a:r>
          </a:p>
        </p:txBody>
      </p:sp>
      <p:sp>
        <p:nvSpPr>
          <p:cNvPr id="5" name="Footer Placeholder 4">
            <a:extLst>
              <a:ext uri="{FF2B5EF4-FFF2-40B4-BE49-F238E27FC236}">
                <a16:creationId xmlns:a16="http://schemas.microsoft.com/office/drawing/2014/main" id="{44C056A8-C46E-45C6-A27F-D79812C00F63}"/>
              </a:ext>
            </a:extLst>
          </p:cNvPr>
          <p:cNvSpPr>
            <a:spLocks noGrp="1"/>
          </p:cNvSpPr>
          <p:nvPr>
            <p:ph type="ftr" sz="quarter" idx="11"/>
          </p:nvPr>
        </p:nvSpPr>
        <p:spPr/>
        <p:txBody>
          <a:bodyPr/>
          <a:lstStyle/>
          <a:p>
            <a:r>
              <a:rPr lang="en-US"/>
              <a:t>Parrott--Taking stock of driver pay regulation</a:t>
            </a:r>
          </a:p>
        </p:txBody>
      </p:sp>
      <p:sp>
        <p:nvSpPr>
          <p:cNvPr id="6" name="Slide Number Placeholder 5">
            <a:extLst>
              <a:ext uri="{FF2B5EF4-FFF2-40B4-BE49-F238E27FC236}">
                <a16:creationId xmlns:a16="http://schemas.microsoft.com/office/drawing/2014/main" id="{D8EA505B-F5DB-4611-828C-D1298132B4CA}"/>
              </a:ext>
            </a:extLst>
          </p:cNvPr>
          <p:cNvSpPr>
            <a:spLocks noGrp="1"/>
          </p:cNvSpPr>
          <p:nvPr>
            <p:ph type="sldNum" sz="quarter" idx="12"/>
          </p:nvPr>
        </p:nvSpPr>
        <p:spPr/>
        <p:txBody>
          <a:bodyPr/>
          <a:lstStyle/>
          <a:p>
            <a:fld id="{B330FB8B-015B-4BB6-AD14-7BEA45E4DF49}" type="slidenum">
              <a:rPr lang="en-US" smtClean="0"/>
              <a:t>7</a:t>
            </a:fld>
            <a:endParaRPr lang="en-US"/>
          </a:p>
        </p:txBody>
      </p:sp>
    </p:spTree>
    <p:extLst>
      <p:ext uri="{BB962C8B-B14F-4D97-AF65-F5344CB8AC3E}">
        <p14:creationId xmlns:p14="http://schemas.microsoft.com/office/powerpoint/2010/main" val="1951539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1AFA6-643B-4FE9-9E53-BCB81C921E3E}"/>
              </a:ext>
            </a:extLst>
          </p:cNvPr>
          <p:cNvSpPr>
            <a:spLocks noGrp="1"/>
          </p:cNvSpPr>
          <p:nvPr>
            <p:ph type="title"/>
          </p:nvPr>
        </p:nvSpPr>
        <p:spPr>
          <a:solidFill>
            <a:srgbClr val="00B0F0"/>
          </a:solidFill>
        </p:spPr>
        <p:txBody>
          <a:bodyPr>
            <a:normAutofit/>
          </a:bodyPr>
          <a:lstStyle/>
          <a:p>
            <a:r>
              <a:rPr lang="en-US" sz="3400" dirty="0">
                <a:solidFill>
                  <a:schemeClr val="bg1"/>
                </a:solidFill>
                <a:latin typeface="+mn-lt"/>
              </a:rPr>
              <a:t>Contested terrain – different approaches to pay regulations</a:t>
            </a:r>
          </a:p>
        </p:txBody>
      </p:sp>
      <p:sp>
        <p:nvSpPr>
          <p:cNvPr id="3" name="Content Placeholder 2">
            <a:extLst>
              <a:ext uri="{FF2B5EF4-FFF2-40B4-BE49-F238E27FC236}">
                <a16:creationId xmlns:a16="http://schemas.microsoft.com/office/drawing/2014/main" id="{445F001E-139D-4F3B-A429-E8E8BA4D0882}"/>
              </a:ext>
            </a:extLst>
          </p:cNvPr>
          <p:cNvSpPr>
            <a:spLocks noGrp="1"/>
          </p:cNvSpPr>
          <p:nvPr>
            <p:ph idx="1"/>
          </p:nvPr>
        </p:nvSpPr>
        <p:spPr/>
        <p:txBody>
          <a:bodyPr>
            <a:normAutofit lnSpcReduction="10000"/>
          </a:bodyPr>
          <a:lstStyle/>
          <a:p>
            <a:pPr marL="285750" indent="-285750">
              <a:lnSpc>
                <a:spcPct val="107000"/>
              </a:lnSpc>
              <a:spcBef>
                <a:spcPts val="0"/>
              </a:spcBef>
              <a:buFont typeface="Symbol" panose="05050102010706020507" pitchFamily="18" charset="2"/>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Independent pay standards—driven by legislative and regulatory frameworks shaped by pressure from drivers</a:t>
            </a:r>
          </a:p>
          <a:p>
            <a:pPr lvl="1">
              <a:lnSpc>
                <a:spcPct val="107000"/>
              </a:lnSpc>
              <a:spcBef>
                <a:spcPts val="0"/>
              </a:spcBef>
              <a:buFont typeface="Courier New" panose="02070309020205020404" pitchFamily="49" charset="0"/>
              <a:buChar char="o"/>
            </a:pPr>
            <a:r>
              <a:rPr lang="en-US" dirty="0">
                <a:effectLst/>
                <a:latin typeface="Calibri" panose="020F0502020204030204" pitchFamily="34" charset="0"/>
                <a:ea typeface="Calibri" panose="020F0502020204030204" pitchFamily="34" charset="0"/>
                <a:cs typeface="Times New Roman" panose="02020603050405020304" pitchFamily="18" charset="0"/>
              </a:rPr>
              <a:t>NYC 2019</a:t>
            </a:r>
          </a:p>
          <a:p>
            <a:pPr lvl="1">
              <a:lnSpc>
                <a:spcPct val="107000"/>
              </a:lnSpc>
              <a:spcBef>
                <a:spcPts val="0"/>
              </a:spcBef>
              <a:buFont typeface="Courier New" panose="02070309020205020404" pitchFamily="49" charset="0"/>
              <a:buChar char="o"/>
            </a:pPr>
            <a:r>
              <a:rPr lang="en-US" dirty="0">
                <a:effectLst/>
                <a:latin typeface="Calibri" panose="020F0502020204030204" pitchFamily="34" charset="0"/>
                <a:ea typeface="Calibri" panose="020F0502020204030204" pitchFamily="34" charset="0"/>
                <a:cs typeface="Times New Roman" panose="02020603050405020304" pitchFamily="18" charset="0"/>
              </a:rPr>
              <a:t>Seattle 2021</a:t>
            </a:r>
          </a:p>
          <a:p>
            <a:pPr lvl="1">
              <a:lnSpc>
                <a:spcPct val="107000"/>
              </a:lnSpc>
              <a:spcBef>
                <a:spcPts val="0"/>
              </a:spcBef>
              <a:buFont typeface="Courier New" panose="02070309020205020404" pitchFamily="49" charset="0"/>
              <a:buChar char="o"/>
            </a:pPr>
            <a:r>
              <a:rPr lang="en-US" dirty="0">
                <a:effectLst/>
                <a:latin typeface="Calibri" panose="020F0502020204030204" pitchFamily="34" charset="0"/>
                <a:ea typeface="Calibri" panose="020F0502020204030204" pitchFamily="34" charset="0"/>
                <a:cs typeface="Times New Roman" panose="02020603050405020304" pitchFamily="18" charset="0"/>
              </a:rPr>
              <a:t>Minnesota 2024</a:t>
            </a:r>
          </a:p>
          <a:p>
            <a:pPr marL="457200" lvl="1" indent="0">
              <a:lnSpc>
                <a:spcPct val="107000"/>
              </a:lnSpc>
              <a:spcBef>
                <a:spcPts val="0"/>
              </a:spcBef>
              <a:buNone/>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07000"/>
              </a:lnSpc>
              <a:spcBef>
                <a:spcPts val="0"/>
              </a:spcBef>
              <a:buFont typeface="Symbol" panose="05050102010706020507" pitchFamily="18" charset="2"/>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TNC-influenced pay standards—TNCs bankroll state ballot initiatives or threaten to do so</a:t>
            </a:r>
          </a:p>
          <a:p>
            <a:pPr lvl="1">
              <a:lnSpc>
                <a:spcPct val="107000"/>
              </a:lnSpc>
              <a:spcBef>
                <a:spcPts val="0"/>
              </a:spcBef>
              <a:buFont typeface="Courier New" panose="02070309020205020404" pitchFamily="49" charset="0"/>
              <a:buChar char="o"/>
            </a:pPr>
            <a:r>
              <a:rPr lang="en-US" dirty="0">
                <a:effectLst/>
                <a:latin typeface="Calibri" panose="020F0502020204030204" pitchFamily="34" charset="0"/>
                <a:ea typeface="Calibri" panose="020F0502020204030204" pitchFamily="34" charset="0"/>
                <a:cs typeface="Times New Roman" panose="02020603050405020304" pitchFamily="18" charset="0"/>
              </a:rPr>
              <a:t>California Proposition 22 (2021)</a:t>
            </a:r>
          </a:p>
          <a:p>
            <a:pPr lvl="1">
              <a:lnSpc>
                <a:spcPct val="107000"/>
              </a:lnSpc>
              <a:spcBef>
                <a:spcPts val="0"/>
              </a:spcBef>
              <a:buFont typeface="Courier New" panose="02070309020205020404" pitchFamily="49" charset="0"/>
              <a:buChar char="o"/>
            </a:pPr>
            <a:r>
              <a:rPr lang="en-US" dirty="0">
                <a:effectLst/>
                <a:latin typeface="Calibri" panose="020F0502020204030204" pitchFamily="34" charset="0"/>
                <a:ea typeface="Calibri" panose="020F0502020204030204" pitchFamily="34" charset="0"/>
                <a:cs typeface="Times New Roman" panose="02020603050405020304" pitchFamily="18" charset="0"/>
              </a:rPr>
              <a:t>Washington State outside of Seattle (2023)</a:t>
            </a:r>
          </a:p>
          <a:p>
            <a:pPr lvl="1">
              <a:lnSpc>
                <a:spcPct val="107000"/>
              </a:lnSpc>
              <a:spcBef>
                <a:spcPts val="0"/>
              </a:spcBef>
              <a:buFont typeface="Courier New" panose="02070309020205020404" pitchFamily="49" charset="0"/>
              <a:buChar char="o"/>
            </a:pPr>
            <a:r>
              <a:rPr lang="en-US" dirty="0">
                <a:effectLst/>
                <a:latin typeface="Calibri" panose="020F0502020204030204" pitchFamily="34" charset="0"/>
                <a:ea typeface="Calibri" panose="020F0502020204030204" pitchFamily="34" charset="0"/>
                <a:cs typeface="Times New Roman" panose="02020603050405020304" pitchFamily="18" charset="0"/>
              </a:rPr>
              <a:t>Massachusetts (2024)</a:t>
            </a:r>
          </a:p>
          <a:p>
            <a:pPr lvl="1">
              <a:lnSpc>
                <a:spcPct val="107000"/>
              </a:lnSpc>
              <a:spcBef>
                <a:spcPts val="0"/>
              </a:spcBef>
              <a:buFont typeface="Courier New" panose="02070309020205020404" pitchFamily="49" charset="0"/>
              <a:buChar char="o"/>
            </a:pPr>
            <a:r>
              <a:rPr lang="en-US" dirty="0">
                <a:effectLst/>
                <a:latin typeface="Calibri" panose="020F0502020204030204" pitchFamily="34" charset="0"/>
                <a:ea typeface="Calibri" panose="020F0502020204030204" pitchFamily="34" charset="0"/>
                <a:cs typeface="Times New Roman" panose="02020603050405020304" pitchFamily="18" charset="0"/>
              </a:rPr>
              <a:t>New York State outside of NYC (2024)</a:t>
            </a:r>
          </a:p>
          <a:p>
            <a:pPr marL="0" indent="0">
              <a:buNone/>
            </a:pPr>
            <a:endParaRPr lang="en-US" dirty="0"/>
          </a:p>
        </p:txBody>
      </p:sp>
      <p:sp>
        <p:nvSpPr>
          <p:cNvPr id="4" name="Date Placeholder 3">
            <a:extLst>
              <a:ext uri="{FF2B5EF4-FFF2-40B4-BE49-F238E27FC236}">
                <a16:creationId xmlns:a16="http://schemas.microsoft.com/office/drawing/2014/main" id="{C7C85786-98FA-4AF6-A649-0F8728D001F2}"/>
              </a:ext>
            </a:extLst>
          </p:cNvPr>
          <p:cNvSpPr>
            <a:spLocks noGrp="1"/>
          </p:cNvSpPr>
          <p:nvPr>
            <p:ph type="dt" sz="half" idx="10"/>
          </p:nvPr>
        </p:nvSpPr>
        <p:spPr/>
        <p:txBody>
          <a:bodyPr/>
          <a:lstStyle/>
          <a:p>
            <a:r>
              <a:rPr lang="en-US"/>
              <a:t>June 2025</a:t>
            </a:r>
          </a:p>
        </p:txBody>
      </p:sp>
      <p:sp>
        <p:nvSpPr>
          <p:cNvPr id="5" name="Footer Placeholder 4">
            <a:extLst>
              <a:ext uri="{FF2B5EF4-FFF2-40B4-BE49-F238E27FC236}">
                <a16:creationId xmlns:a16="http://schemas.microsoft.com/office/drawing/2014/main" id="{80534C2D-D375-47F1-A336-8BEF481B5190}"/>
              </a:ext>
            </a:extLst>
          </p:cNvPr>
          <p:cNvSpPr>
            <a:spLocks noGrp="1"/>
          </p:cNvSpPr>
          <p:nvPr>
            <p:ph type="ftr" sz="quarter" idx="11"/>
          </p:nvPr>
        </p:nvSpPr>
        <p:spPr/>
        <p:txBody>
          <a:bodyPr/>
          <a:lstStyle/>
          <a:p>
            <a:r>
              <a:rPr lang="en-US"/>
              <a:t>Parrott--Taking stock of driver pay regulation</a:t>
            </a:r>
          </a:p>
        </p:txBody>
      </p:sp>
      <p:sp>
        <p:nvSpPr>
          <p:cNvPr id="6" name="Slide Number Placeholder 5">
            <a:extLst>
              <a:ext uri="{FF2B5EF4-FFF2-40B4-BE49-F238E27FC236}">
                <a16:creationId xmlns:a16="http://schemas.microsoft.com/office/drawing/2014/main" id="{810AA575-0F9D-4F4A-9997-874760886F99}"/>
              </a:ext>
            </a:extLst>
          </p:cNvPr>
          <p:cNvSpPr>
            <a:spLocks noGrp="1"/>
          </p:cNvSpPr>
          <p:nvPr>
            <p:ph type="sldNum" sz="quarter" idx="12"/>
          </p:nvPr>
        </p:nvSpPr>
        <p:spPr/>
        <p:txBody>
          <a:bodyPr/>
          <a:lstStyle/>
          <a:p>
            <a:fld id="{46BFA575-CEE2-4CA1-8725-655294505ED8}" type="slidenum">
              <a:rPr lang="en-US" smtClean="0"/>
              <a:t>8</a:t>
            </a:fld>
            <a:endParaRPr lang="en-US"/>
          </a:p>
        </p:txBody>
      </p:sp>
    </p:spTree>
    <p:extLst>
      <p:ext uri="{BB962C8B-B14F-4D97-AF65-F5344CB8AC3E}">
        <p14:creationId xmlns:p14="http://schemas.microsoft.com/office/powerpoint/2010/main" val="16792690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17F31-E66B-4372-9326-072676C3676F}"/>
              </a:ext>
            </a:extLst>
          </p:cNvPr>
          <p:cNvSpPr>
            <a:spLocks noGrp="1"/>
          </p:cNvSpPr>
          <p:nvPr>
            <p:ph type="title"/>
          </p:nvPr>
        </p:nvSpPr>
        <p:spPr>
          <a:xfrm>
            <a:off x="628650" y="365125"/>
            <a:ext cx="7886700" cy="1158875"/>
          </a:xfrm>
          <a:solidFill>
            <a:srgbClr val="00B0F0"/>
          </a:solidFill>
        </p:spPr>
        <p:txBody>
          <a:bodyPr>
            <a:normAutofit/>
          </a:bodyPr>
          <a:lstStyle/>
          <a:p>
            <a:r>
              <a:rPr lang="en-US" sz="3600" dirty="0">
                <a:solidFill>
                  <a:schemeClr val="bg1"/>
                </a:solidFill>
                <a:latin typeface="+mn-lt"/>
              </a:rPr>
              <a:t>Independent pay standards, 2025 rates</a:t>
            </a:r>
          </a:p>
        </p:txBody>
      </p:sp>
      <p:pic>
        <p:nvPicPr>
          <p:cNvPr id="8" name="Content Placeholder 7">
            <a:extLst>
              <a:ext uri="{FF2B5EF4-FFF2-40B4-BE49-F238E27FC236}">
                <a16:creationId xmlns:a16="http://schemas.microsoft.com/office/drawing/2014/main" id="{F5B0AC70-F51E-48BE-B2F8-A93E533E92EF}"/>
              </a:ext>
            </a:extLst>
          </p:cNvPr>
          <p:cNvPicPr>
            <a:picLocks noGrp="1" noChangeAspect="1"/>
          </p:cNvPicPr>
          <p:nvPr>
            <p:ph idx="1"/>
          </p:nvPr>
        </p:nvPicPr>
        <p:blipFill>
          <a:blip r:embed="rId2"/>
          <a:stretch>
            <a:fillRect/>
          </a:stretch>
        </p:blipFill>
        <p:spPr>
          <a:xfrm>
            <a:off x="628650" y="1905000"/>
            <a:ext cx="7886700" cy="3810000"/>
          </a:xfrm>
          <a:prstGeom prst="rect">
            <a:avLst/>
          </a:prstGeom>
        </p:spPr>
      </p:pic>
      <p:sp>
        <p:nvSpPr>
          <p:cNvPr id="4" name="Date Placeholder 3">
            <a:extLst>
              <a:ext uri="{FF2B5EF4-FFF2-40B4-BE49-F238E27FC236}">
                <a16:creationId xmlns:a16="http://schemas.microsoft.com/office/drawing/2014/main" id="{E85F9F4C-D618-4070-B972-26AD876482DE}"/>
              </a:ext>
            </a:extLst>
          </p:cNvPr>
          <p:cNvSpPr>
            <a:spLocks noGrp="1"/>
          </p:cNvSpPr>
          <p:nvPr>
            <p:ph type="dt" sz="half" idx="10"/>
          </p:nvPr>
        </p:nvSpPr>
        <p:spPr/>
        <p:txBody>
          <a:bodyPr/>
          <a:lstStyle/>
          <a:p>
            <a:r>
              <a:rPr lang="en-US"/>
              <a:t>June 2025</a:t>
            </a:r>
          </a:p>
        </p:txBody>
      </p:sp>
      <p:sp>
        <p:nvSpPr>
          <p:cNvPr id="5" name="Footer Placeholder 4">
            <a:extLst>
              <a:ext uri="{FF2B5EF4-FFF2-40B4-BE49-F238E27FC236}">
                <a16:creationId xmlns:a16="http://schemas.microsoft.com/office/drawing/2014/main" id="{16ECBBD2-7A6C-43A2-982D-635BED0DCA26}"/>
              </a:ext>
            </a:extLst>
          </p:cNvPr>
          <p:cNvSpPr>
            <a:spLocks noGrp="1"/>
          </p:cNvSpPr>
          <p:nvPr>
            <p:ph type="ftr" sz="quarter" idx="11"/>
          </p:nvPr>
        </p:nvSpPr>
        <p:spPr/>
        <p:txBody>
          <a:bodyPr/>
          <a:lstStyle/>
          <a:p>
            <a:r>
              <a:rPr lang="en-US"/>
              <a:t>Parrott--Taking stock of driver pay regulation</a:t>
            </a:r>
          </a:p>
        </p:txBody>
      </p:sp>
      <p:sp>
        <p:nvSpPr>
          <p:cNvPr id="6" name="Slide Number Placeholder 5">
            <a:extLst>
              <a:ext uri="{FF2B5EF4-FFF2-40B4-BE49-F238E27FC236}">
                <a16:creationId xmlns:a16="http://schemas.microsoft.com/office/drawing/2014/main" id="{17FE6FE9-ACD1-4254-8FF1-1C867C7CB93A}"/>
              </a:ext>
            </a:extLst>
          </p:cNvPr>
          <p:cNvSpPr>
            <a:spLocks noGrp="1"/>
          </p:cNvSpPr>
          <p:nvPr>
            <p:ph type="sldNum" sz="quarter" idx="12"/>
          </p:nvPr>
        </p:nvSpPr>
        <p:spPr/>
        <p:txBody>
          <a:bodyPr/>
          <a:lstStyle/>
          <a:p>
            <a:fld id="{46BFA575-CEE2-4CA1-8725-655294505ED8}" type="slidenum">
              <a:rPr lang="en-US" smtClean="0"/>
              <a:t>9</a:t>
            </a:fld>
            <a:endParaRPr lang="en-US"/>
          </a:p>
        </p:txBody>
      </p:sp>
    </p:spTree>
    <p:extLst>
      <p:ext uri="{BB962C8B-B14F-4D97-AF65-F5344CB8AC3E}">
        <p14:creationId xmlns:p14="http://schemas.microsoft.com/office/powerpoint/2010/main" val="42234560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4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70534</TotalTime>
  <Words>2002</Words>
  <Application>Microsoft Office PowerPoint</Application>
  <PresentationFormat>On-screen Show (4:3)</PresentationFormat>
  <Paragraphs>226</Paragraphs>
  <Slides>25</Slides>
  <Notes>0</Notes>
  <HiddenSlides>0</HiddenSlides>
  <MMClips>0</MMClips>
  <ScaleCrop>false</ScaleCrop>
  <HeadingPairs>
    <vt:vector size="6" baseType="variant">
      <vt:variant>
        <vt:lpstr>Fonts Used</vt:lpstr>
      </vt:variant>
      <vt:variant>
        <vt:i4>8</vt:i4>
      </vt:variant>
      <vt:variant>
        <vt:lpstr>Theme</vt:lpstr>
      </vt:variant>
      <vt:variant>
        <vt:i4>6</vt:i4>
      </vt:variant>
      <vt:variant>
        <vt:lpstr>Slide Titles</vt:lpstr>
      </vt:variant>
      <vt:variant>
        <vt:i4>25</vt:i4>
      </vt:variant>
    </vt:vector>
  </HeadingPairs>
  <TitlesOfParts>
    <vt:vector size="39" baseType="lpstr">
      <vt:lpstr>Abadi</vt:lpstr>
      <vt:lpstr>Arial</vt:lpstr>
      <vt:lpstr>Calibri</vt:lpstr>
      <vt:lpstr>Calibri Light</vt:lpstr>
      <vt:lpstr>Cambria</vt:lpstr>
      <vt:lpstr>Courier New</vt:lpstr>
      <vt:lpstr>Symbol</vt:lpstr>
      <vt:lpstr>Times New Roman</vt:lpstr>
      <vt:lpstr>Office Theme</vt:lpstr>
      <vt:lpstr>3_Custom Design</vt:lpstr>
      <vt:lpstr>4_Custom Design</vt:lpstr>
      <vt:lpstr>2_Custom Design</vt:lpstr>
      <vt:lpstr>1_Custom Design</vt:lpstr>
      <vt:lpstr>Custom Design</vt:lpstr>
      <vt:lpstr>      Taking stock of the first decade of regulating pay for gig passenger drivers   James A. Parrott, PhD Center for New York City Affairs at   The New   School JamesParrott@newschool.edu www.centernyc.org/economic-policy    Minimum Wage and Monopsony Power  Michael Reich Conference University of California, Berkeley June 6, 2025    </vt:lpstr>
      <vt:lpstr> Overview </vt:lpstr>
      <vt:lpstr>Collaborators</vt:lpstr>
      <vt:lpstr> Backdrop </vt:lpstr>
      <vt:lpstr> TNC driver labor market </vt:lpstr>
      <vt:lpstr> Convention for denoting three TNC time segments </vt:lpstr>
      <vt:lpstr>Regulating driver pay—three core components</vt:lpstr>
      <vt:lpstr>Contested terrain – different approaches to pay regulations</vt:lpstr>
      <vt:lpstr>Independent pay standards, 2025 rates</vt:lpstr>
      <vt:lpstr>Pre-policy sub-minimum pay in independent pay standard areas</vt:lpstr>
      <vt:lpstr>TNC-influenced pay standards, 2025 rates</vt:lpstr>
      <vt:lpstr>After-expense hourly pay under seven TNC driver pay standards </vt:lpstr>
      <vt:lpstr>Current regulatory landscape</vt:lpstr>
      <vt:lpstr>What’s the relation between NYC driver pay and passenger fares?</vt:lpstr>
      <vt:lpstr>Trend in NYC TNC take rates, 2019-24</vt:lpstr>
      <vt:lpstr>Conclusions</vt:lpstr>
      <vt:lpstr>Appendix slides—2 slides on delivery worker pay, and additional detail on TNC challenges</vt:lpstr>
      <vt:lpstr>After-expense hourly pay for TNC drivers greater than for DNC workers but tips higher for DNC workers, 2022</vt:lpstr>
      <vt:lpstr>Two big takeaways from the 1st year of NYC restaurant delivery worker pay standard</vt:lpstr>
      <vt:lpstr>NYC lockouts and TLC-proposed restrictions</vt:lpstr>
      <vt:lpstr>Limiting labor supply</vt:lpstr>
      <vt:lpstr>Algorithmic pay-setting</vt:lpstr>
      <vt:lpstr>TNC driver unionization</vt:lpstr>
      <vt:lpstr>Non-compliance with various regulations</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labor market implications of the Covid-19 impact on NYC’s healthcare industry     James A. Parrott  Center for New York City Affairs at    The New School  JamesParrott@newschool.edu  www.centernyc.org  WPTI Employer Symposium Series—Healthcare, January 19, 2021  Funding support provided by Robin Hood Foundation, JPMorgan Chase Foundation, New York City Workforce Development Fund, New York Community Trust,  21st Century ILGWU Heritage Fund, and Consortium for Worker Education</dc:title>
  <dc:creator>james parrott</dc:creator>
  <cp:lastModifiedBy>James Parrott</cp:lastModifiedBy>
  <cp:revision>459</cp:revision>
  <cp:lastPrinted>2025-05-30T20:15:47Z</cp:lastPrinted>
  <dcterms:created xsi:type="dcterms:W3CDTF">2021-01-18T23:22:05Z</dcterms:created>
  <dcterms:modified xsi:type="dcterms:W3CDTF">2025-06-04T02:03:28Z</dcterms:modified>
</cp:coreProperties>
</file>